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1"/>
  </p:notesMasterIdLst>
  <p:handoutMasterIdLst>
    <p:handoutMasterId r:id="rId22"/>
  </p:handoutMasterIdLst>
  <p:sldIdLst>
    <p:sldId id="305" r:id="rId2"/>
    <p:sldId id="306" r:id="rId3"/>
    <p:sldId id="308" r:id="rId4"/>
    <p:sldId id="312" r:id="rId5"/>
    <p:sldId id="313" r:id="rId6"/>
    <p:sldId id="315" r:id="rId7"/>
    <p:sldId id="325" r:id="rId8"/>
    <p:sldId id="309" r:id="rId9"/>
    <p:sldId id="316" r:id="rId10"/>
    <p:sldId id="317" r:id="rId11"/>
    <p:sldId id="318" r:id="rId12"/>
    <p:sldId id="319" r:id="rId13"/>
    <p:sldId id="310" r:id="rId14"/>
    <p:sldId id="320" r:id="rId15"/>
    <p:sldId id="327" r:id="rId16"/>
    <p:sldId id="321" r:id="rId17"/>
    <p:sldId id="322" r:id="rId18"/>
    <p:sldId id="323" r:id="rId19"/>
    <p:sldId id="307"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03">
          <p15:clr>
            <a:srgbClr val="A4A3A4"/>
          </p15:clr>
        </p15:guide>
        <p15:guide id="2" orient="horz" pos="1503">
          <p15:clr>
            <a:srgbClr val="A4A3A4"/>
          </p15:clr>
        </p15:guide>
        <p15:guide id="3" orient="horz" pos="3863">
          <p15:clr>
            <a:srgbClr val="A4A3A4"/>
          </p15:clr>
        </p15:guide>
        <p15:guide id="4" orient="horz" pos="1009">
          <p15:clr>
            <a:srgbClr val="A4A3A4"/>
          </p15:clr>
        </p15:guide>
        <p15:guide id="5" pos="5599">
          <p15:clr>
            <a:srgbClr val="A4A3A4"/>
          </p15:clr>
        </p15:guide>
        <p15:guide id="6" pos="1818">
          <p15:clr>
            <a:srgbClr val="A4A3A4"/>
          </p15:clr>
        </p15:guide>
        <p15:guide id="7" pos="153">
          <p15:clr>
            <a:srgbClr val="A4A3A4"/>
          </p15:clr>
        </p15:guide>
        <p15:guide id="8" pos="167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sja Nabben" initials="MN" lastIdx="1" clrIdx="0">
    <p:extLst>
      <p:ext uri="{19B8F6BF-5375-455C-9EA6-DF929625EA0E}">
        <p15:presenceInfo xmlns:p15="http://schemas.microsoft.com/office/powerpoint/2012/main" userId="c488e0a631d6396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988657"/>
    <a:srgbClr val="A9976A"/>
    <a:srgbClr val="837752"/>
    <a:srgbClr val="AC9660"/>
    <a:srgbClr val="FFE411"/>
    <a:srgbClr val="FFFFFF"/>
    <a:srgbClr val="FED91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24" autoAdjust="0"/>
    <p:restoredTop sz="70580" autoAdjust="0"/>
  </p:normalViewPr>
  <p:slideViewPr>
    <p:cSldViewPr snapToGrid="0" snapToObjects="1">
      <p:cViewPr varScale="1">
        <p:scale>
          <a:sx n="95" d="100"/>
          <a:sy n="95" d="100"/>
        </p:scale>
        <p:origin x="1848" y="76"/>
      </p:cViewPr>
      <p:guideLst>
        <p:guide orient="horz" pos="4003"/>
        <p:guide orient="horz" pos="1503"/>
        <p:guide orient="horz" pos="3863"/>
        <p:guide orient="horz" pos="1009"/>
        <p:guide pos="5599"/>
        <p:guide pos="1818"/>
        <p:guide pos="153"/>
        <p:guide pos="167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38" d="100"/>
          <a:sy n="38" d="100"/>
        </p:scale>
        <p:origin x="2019" y="51"/>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ED7098F-87C7-3046-B8E1-0317C0D8D9C4}" type="datetimeFigureOut">
              <a:rPr lang="en-US" smtClean="0"/>
              <a:t>12/19/2016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9E41DC2-B95D-474E-A103-7B49B8540033}" type="slidenum">
              <a:rPr lang="en-US" smtClean="0"/>
              <a:t>‹#›</a:t>
            </a:fld>
            <a:endParaRPr lang="en-US"/>
          </a:p>
        </p:txBody>
      </p:sp>
    </p:spTree>
    <p:extLst>
      <p:ext uri="{BB962C8B-B14F-4D97-AF65-F5344CB8AC3E}">
        <p14:creationId xmlns:p14="http://schemas.microsoft.com/office/powerpoint/2010/main" val="3067925222"/>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png>
</file>

<file path=ppt/media/image41.png>
</file>

<file path=ppt/media/image42.jpeg>
</file>

<file path=ppt/media/image43.jpeg>
</file>

<file path=ppt/media/image5.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3074A2-D88D-8F43-B619-246CA3905610}" type="datetimeFigureOut">
              <a:rPr lang="en-US" smtClean="0"/>
              <a:t>12/19/2016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smtClean="0"/>
              <a:t>Click to edit Master text styles</a:t>
            </a:r>
          </a:p>
          <a:p>
            <a:pPr lvl="1"/>
            <a:r>
              <a:rPr lang="nl-NL" smtClean="0"/>
              <a:t>Second level</a:t>
            </a:r>
          </a:p>
          <a:p>
            <a:pPr lvl="2"/>
            <a:r>
              <a:rPr lang="nl-NL" smtClean="0"/>
              <a:t>Third level</a:t>
            </a:r>
          </a:p>
          <a:p>
            <a:pPr lvl="3"/>
            <a:r>
              <a:rPr lang="nl-NL" smtClean="0"/>
              <a:t>Fourth level</a:t>
            </a:r>
          </a:p>
          <a:p>
            <a:pPr lvl="4"/>
            <a:r>
              <a:rPr lang="nl-NL"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8542CC-6F26-A34B-8E15-4341DD4E0F8B}" type="slidenum">
              <a:rPr lang="en-US" smtClean="0"/>
              <a:t>‹#›</a:t>
            </a:fld>
            <a:endParaRPr lang="en-US"/>
          </a:p>
        </p:txBody>
      </p:sp>
    </p:spTree>
    <p:extLst>
      <p:ext uri="{BB962C8B-B14F-4D97-AF65-F5344CB8AC3E}">
        <p14:creationId xmlns:p14="http://schemas.microsoft.com/office/powerpoint/2010/main" val="365309983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smtClean="0"/>
              <a:t>@ http://www.mt.nl/ </a:t>
            </a:r>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a:t>
            </a:fld>
            <a:endParaRPr lang="en-US"/>
          </a:p>
        </p:txBody>
      </p:sp>
    </p:spTree>
    <p:extLst>
      <p:ext uri="{BB962C8B-B14F-4D97-AF65-F5344CB8AC3E}">
        <p14:creationId xmlns:p14="http://schemas.microsoft.com/office/powerpoint/2010/main" val="730203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0" i="0" kern="1200" dirty="0" smtClean="0">
                <a:solidFill>
                  <a:schemeClr val="tx1"/>
                </a:solidFill>
                <a:effectLst/>
                <a:latin typeface="+mn-lt"/>
                <a:ea typeface="+mn-ea"/>
                <a:cs typeface="+mn-cs"/>
              </a:rPr>
              <a:t>Each dot represents a person, </a:t>
            </a:r>
            <a:r>
              <a:rPr lang="en-GB" sz="1200" b="0" i="0" kern="1200" dirty="0" err="1" smtClean="0">
                <a:solidFill>
                  <a:schemeClr val="tx1"/>
                </a:solidFill>
                <a:effectLst/>
                <a:latin typeface="+mn-lt"/>
                <a:ea typeface="+mn-ea"/>
                <a:cs typeface="+mn-cs"/>
              </a:rPr>
              <a:t>color</a:t>
            </a:r>
            <a:r>
              <a:rPr lang="en-GB" sz="1200" b="0" i="0" kern="1200" dirty="0" smtClean="0">
                <a:solidFill>
                  <a:schemeClr val="tx1"/>
                </a:solidFill>
                <a:effectLst/>
                <a:latin typeface="+mn-lt"/>
                <a:ea typeface="+mn-ea"/>
                <a:cs typeface="+mn-cs"/>
              </a:rPr>
              <a:t> represents the activity, and time of day is shown in the top left. As someone changes an activity, say from sleep to a morning commute, the dot moves accordingly.</a:t>
            </a:r>
          </a:p>
          <a:p>
            <a:pPr fontAlgn="base"/>
            <a:r>
              <a:rPr lang="en-GB" sz="1200" b="0" i="0" kern="1200" dirty="0" smtClean="0">
                <a:solidFill>
                  <a:schemeClr val="tx1"/>
                </a:solidFill>
                <a:effectLst/>
                <a:latin typeface="+mn-lt"/>
                <a:ea typeface="+mn-ea"/>
                <a:cs typeface="+mn-cs"/>
              </a:rPr>
              <a:t>Following the timeline of the ATUS, the simulation starts at 4:00am and runs through 24 hours. The day starts with little movement as people are asleep and won’t wake up for a few hours. For most, the day starts at 7:00am and then it’s off to the races (which is especially fun to see on the fast speed).</a:t>
            </a:r>
          </a:p>
          <a:p>
            <a:pPr fontAlgn="base"/>
            <a:r>
              <a:rPr lang="en-GB" sz="1200" b="0" i="0" kern="1200" dirty="0" smtClean="0">
                <a:solidFill>
                  <a:schemeClr val="tx1"/>
                </a:solidFill>
                <a:effectLst/>
                <a:latin typeface="+mn-lt"/>
                <a:ea typeface="+mn-ea"/>
                <a:cs typeface="+mn-cs"/>
              </a:rPr>
              <a:t>You see people head to work, run errands, do housework, take care of the kids, commute, relax, and eat at almost designated times during the day. I stared at these dots longer than I care to admit.</a:t>
            </a:r>
          </a:p>
          <a:p>
            <a:pPr fontAlgn="base"/>
            <a:r>
              <a:rPr lang="en-GB" sz="1200" b="0" i="0" kern="1200" dirty="0" smtClean="0">
                <a:solidFill>
                  <a:schemeClr val="tx1"/>
                </a:solidFill>
                <a:effectLst/>
                <a:latin typeface="+mn-lt"/>
                <a:ea typeface="+mn-ea"/>
                <a:cs typeface="+mn-cs"/>
              </a:rPr>
              <a:t>Although with all 1,000 dots floating around it can be a challenge to keep track of where all those people went.</a:t>
            </a:r>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10</a:t>
            </a:fld>
            <a:endParaRPr lang="en-US"/>
          </a:p>
        </p:txBody>
      </p:sp>
    </p:spTree>
    <p:extLst>
      <p:ext uri="{BB962C8B-B14F-4D97-AF65-F5344CB8AC3E}">
        <p14:creationId xmlns:p14="http://schemas.microsoft.com/office/powerpoint/2010/main" val="14411846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0" i="0" kern="1200" dirty="0" smtClean="0">
                <a:solidFill>
                  <a:schemeClr val="tx1"/>
                </a:solidFill>
                <a:effectLst/>
                <a:latin typeface="+mn-lt"/>
                <a:ea typeface="+mn-ea"/>
                <a:cs typeface="+mn-cs"/>
              </a:rPr>
              <a:t>Each dot represents a person, </a:t>
            </a:r>
            <a:r>
              <a:rPr lang="en-GB" sz="1200" b="0" i="0" kern="1200" dirty="0" err="1" smtClean="0">
                <a:solidFill>
                  <a:schemeClr val="tx1"/>
                </a:solidFill>
                <a:effectLst/>
                <a:latin typeface="+mn-lt"/>
                <a:ea typeface="+mn-ea"/>
                <a:cs typeface="+mn-cs"/>
              </a:rPr>
              <a:t>color</a:t>
            </a:r>
            <a:r>
              <a:rPr lang="en-GB" sz="1200" b="0" i="0" kern="1200" dirty="0" smtClean="0">
                <a:solidFill>
                  <a:schemeClr val="tx1"/>
                </a:solidFill>
                <a:effectLst/>
                <a:latin typeface="+mn-lt"/>
                <a:ea typeface="+mn-ea"/>
                <a:cs typeface="+mn-cs"/>
              </a:rPr>
              <a:t> represents the activity, and time of day is shown in the top left. As someone changes an activity, say from sleep to a morning commute, the dot moves accordingly.</a:t>
            </a:r>
          </a:p>
          <a:p>
            <a:pPr fontAlgn="base"/>
            <a:r>
              <a:rPr lang="en-GB" sz="1200" b="0" i="0" kern="1200" dirty="0" smtClean="0">
                <a:solidFill>
                  <a:schemeClr val="tx1"/>
                </a:solidFill>
                <a:effectLst/>
                <a:latin typeface="+mn-lt"/>
                <a:ea typeface="+mn-ea"/>
                <a:cs typeface="+mn-cs"/>
              </a:rPr>
              <a:t>Following the timeline of the ATUS, the simulation starts at 4:00am and runs through 24 hours. The day starts with little movement as people are asleep and won’t wake up for a few hours. For most, the day starts at 7:00am and then it’s off to the races (which is especially fun to see on the fast speed).</a:t>
            </a:r>
          </a:p>
          <a:p>
            <a:pPr fontAlgn="base"/>
            <a:r>
              <a:rPr lang="en-GB" sz="1200" b="0" i="0" kern="1200" dirty="0" smtClean="0">
                <a:solidFill>
                  <a:schemeClr val="tx1"/>
                </a:solidFill>
                <a:effectLst/>
                <a:latin typeface="+mn-lt"/>
                <a:ea typeface="+mn-ea"/>
                <a:cs typeface="+mn-cs"/>
              </a:rPr>
              <a:t>You see people head to work, run errands, do housework, take care of the kids, commute, relax, and eat at almost designated times during the day. I stared at these dots longer than I care to admit.</a:t>
            </a:r>
          </a:p>
          <a:p>
            <a:pPr fontAlgn="base"/>
            <a:r>
              <a:rPr lang="en-GB" sz="1200" b="0" i="0" kern="1200" dirty="0" smtClean="0">
                <a:solidFill>
                  <a:schemeClr val="tx1"/>
                </a:solidFill>
                <a:effectLst/>
                <a:latin typeface="+mn-lt"/>
                <a:ea typeface="+mn-ea"/>
                <a:cs typeface="+mn-cs"/>
              </a:rPr>
              <a:t>Although with all 1,000 dots floating around it can be a challenge to keep track of where all those people went.</a:t>
            </a:r>
          </a:p>
          <a:p>
            <a:endParaRPr lang="en-US" dirty="0" smtClean="0"/>
          </a:p>
          <a:p>
            <a:endParaRPr lang="en-US" dirty="0" smtClean="0"/>
          </a:p>
          <a:p>
            <a:r>
              <a:rPr lang="en-US" dirty="0" smtClean="0"/>
              <a:t>Meer </a:t>
            </a:r>
            <a:r>
              <a:rPr lang="en-US" dirty="0" err="1" smtClean="0"/>
              <a:t>leuke</a:t>
            </a:r>
            <a:r>
              <a:rPr lang="en-US" dirty="0" smtClean="0"/>
              <a:t> </a:t>
            </a:r>
            <a:r>
              <a:rPr lang="en-US" dirty="0" err="1" smtClean="0"/>
              <a:t>voorbeelden</a:t>
            </a:r>
            <a:r>
              <a:rPr lang="en-US" dirty="0" smtClean="0"/>
              <a:t> op: http://blog.hubspot.com/marketing/great-data-visualization-examples#sm.00014vw7sz173ld00z6xdo33kfqge </a:t>
            </a:r>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11</a:t>
            </a:fld>
            <a:endParaRPr lang="en-US"/>
          </a:p>
        </p:txBody>
      </p:sp>
    </p:spTree>
    <p:extLst>
      <p:ext uri="{BB962C8B-B14F-4D97-AF65-F5344CB8AC3E}">
        <p14:creationId xmlns:p14="http://schemas.microsoft.com/office/powerpoint/2010/main" val="21356984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12</a:t>
            </a:fld>
            <a:endParaRPr lang="en-US"/>
          </a:p>
        </p:txBody>
      </p:sp>
    </p:spTree>
    <p:extLst>
      <p:ext uri="{BB962C8B-B14F-4D97-AF65-F5344CB8AC3E}">
        <p14:creationId xmlns:p14="http://schemas.microsoft.com/office/powerpoint/2010/main" val="17571581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Chart chooser : http://labs.juiceanalytics.com/chartchooser/index.html </a:t>
            </a:r>
          </a:p>
          <a:p>
            <a:r>
              <a:rPr lang="en-US" dirty="0" smtClean="0"/>
              <a:t>Wat</a:t>
            </a:r>
            <a:r>
              <a:rPr lang="en-US" baseline="0" dirty="0" smtClean="0"/>
              <a:t> </a:t>
            </a:r>
            <a:r>
              <a:rPr lang="en-US" baseline="0" dirty="0" err="1" smtClean="0"/>
              <a:t>meer</a:t>
            </a:r>
            <a:r>
              <a:rPr lang="en-US" baseline="0" dirty="0" smtClean="0"/>
              <a:t> </a:t>
            </a:r>
            <a:r>
              <a:rPr lang="en-US" baseline="0" dirty="0" err="1" smtClean="0"/>
              <a:t>voorbeelden</a:t>
            </a:r>
            <a:r>
              <a:rPr lang="en-US" baseline="0" dirty="0" smtClean="0"/>
              <a:t> van </a:t>
            </a:r>
            <a:r>
              <a:rPr lang="en-US" baseline="0" dirty="0" err="1" smtClean="0"/>
              <a:t>verschillende</a:t>
            </a:r>
            <a:r>
              <a:rPr lang="en-US" baseline="0" dirty="0" smtClean="0"/>
              <a:t> charts op http://blog.hubspot.com/marketing/data-visualization-choosing-chart#sm.00014vw7sz173ld00z6xdo33kfqge </a:t>
            </a:r>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13</a:t>
            </a:fld>
            <a:endParaRPr lang="en-US"/>
          </a:p>
        </p:txBody>
      </p:sp>
    </p:spTree>
    <p:extLst>
      <p:ext uri="{BB962C8B-B14F-4D97-AF65-F5344CB8AC3E}">
        <p14:creationId xmlns:p14="http://schemas.microsoft.com/office/powerpoint/2010/main" val="17148113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nl-NL" sz="1200" b="1" i="0" kern="1200" dirty="0" smtClean="0">
                <a:solidFill>
                  <a:schemeClr val="tx1"/>
                </a:solidFill>
                <a:effectLst/>
                <a:latin typeface="+mn-lt"/>
                <a:ea typeface="+mn-ea"/>
                <a:cs typeface="+mn-cs"/>
              </a:rPr>
              <a:t>Strategie – doelstellingen – KPI’s</a:t>
            </a:r>
            <a:br>
              <a:rPr lang="nl-NL" sz="1200" b="1" i="0" kern="1200" dirty="0" smtClean="0">
                <a:solidFill>
                  <a:schemeClr val="tx1"/>
                </a:solidFill>
                <a:effectLst/>
                <a:latin typeface="+mn-lt"/>
                <a:ea typeface="+mn-ea"/>
                <a:cs typeface="+mn-cs"/>
              </a:rPr>
            </a:br>
            <a:r>
              <a:rPr lang="nl-NL" sz="1200" b="0" i="0" kern="1200" dirty="0" smtClean="0">
                <a:solidFill>
                  <a:schemeClr val="tx1"/>
                </a:solidFill>
                <a:effectLst/>
                <a:latin typeface="+mn-lt"/>
                <a:ea typeface="+mn-ea"/>
                <a:cs typeface="+mn-cs"/>
              </a:rPr>
              <a:t>In de praktijk wordt de strategie van een onderneming vertaald naar verschillende lange termijn doelstellingen. Deze lange termijn doelstelling worden vervolgens vertaald naar korte termijn doelstellingen, die meer operationeel van aard zijn, zodat ze eenvoudiger te beïnvloeden zijn.  Een KPI wordt gebruikt om te monitoren of de prestaties van de onderneming  in lijn liggen met een gestelde (operationele) doelstelling. Een KPI kan dagelijks, wekelijks, of maandelijks gemonitord worden. Zo kan men vaststellen of de doelstelling bij gelijk presteren gehaald gaat worden.</a:t>
            </a:r>
          </a:p>
          <a:p>
            <a:r>
              <a:rPr lang="nl-NL" sz="1200" b="0" i="0" kern="1200" dirty="0" smtClean="0">
                <a:solidFill>
                  <a:schemeClr val="tx1"/>
                </a:solidFill>
                <a:effectLst/>
                <a:latin typeface="+mn-lt"/>
                <a:ea typeface="+mn-ea"/>
                <a:cs typeface="+mn-cs"/>
              </a:rPr>
              <a:t>Zie: http://www.abacus.nl/hoe-kpis-bepalen/ </a:t>
            </a:r>
          </a:p>
          <a:p>
            <a:endParaRPr lang="en-US" dirty="0" smtClean="0"/>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14</a:t>
            </a:fld>
            <a:endParaRPr lang="en-US"/>
          </a:p>
        </p:txBody>
      </p:sp>
    </p:spTree>
    <p:extLst>
      <p:ext uri="{BB962C8B-B14F-4D97-AF65-F5344CB8AC3E}">
        <p14:creationId xmlns:p14="http://schemas.microsoft.com/office/powerpoint/2010/main" val="342829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15</a:t>
            </a:fld>
            <a:endParaRPr lang="en-US"/>
          </a:p>
        </p:txBody>
      </p:sp>
    </p:spTree>
    <p:extLst>
      <p:ext uri="{BB962C8B-B14F-4D97-AF65-F5344CB8AC3E}">
        <p14:creationId xmlns:p14="http://schemas.microsoft.com/office/powerpoint/2010/main" val="21936640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smtClean="0">
                <a:solidFill>
                  <a:schemeClr val="tx1"/>
                </a:solidFill>
                <a:effectLst/>
                <a:latin typeface="+mn-lt"/>
                <a:ea typeface="+mn-ea"/>
                <a:cs typeface="+mn-cs"/>
              </a:rPr>
              <a:t>http://radicalhub.com/a-big-year-for-netflix/</a:t>
            </a:r>
            <a:endParaRPr lang="en-US" baseline="0"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kern="1200" dirty="0" err="1" smtClean="0">
                <a:solidFill>
                  <a:schemeClr val="tx1"/>
                </a:solidFill>
                <a:effectLst/>
                <a:latin typeface="+mn-lt"/>
                <a:ea typeface="+mn-ea"/>
                <a:cs typeface="+mn-cs"/>
              </a:rPr>
              <a:t>Omzet</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NetFlix</a:t>
            </a:r>
            <a:r>
              <a:rPr lang="en-US" sz="1200" b="0" i="0" kern="1200" dirty="0" smtClean="0">
                <a:solidFill>
                  <a:schemeClr val="tx1"/>
                </a:solidFill>
                <a:effectLst/>
                <a:latin typeface="+mn-lt"/>
                <a:ea typeface="+mn-ea"/>
                <a:cs typeface="+mn-cs"/>
              </a:rPr>
              <a:t>: https://ir.netflix.com/results.cfm</a:t>
            </a:r>
          </a:p>
          <a:p>
            <a:pPr marL="0" indent="0">
              <a:buFontTx/>
              <a:buNone/>
            </a:pPr>
            <a:endParaRPr lang="en-US" sz="1200" b="0" i="0" kern="1200" baseline="0" dirty="0" smtClean="0">
              <a:solidFill>
                <a:schemeClr val="tx1"/>
              </a:solidFill>
              <a:effectLst/>
              <a:latin typeface="+mn-lt"/>
              <a:ea typeface="+mn-ea"/>
              <a:cs typeface="+mn-cs"/>
            </a:endParaRPr>
          </a:p>
          <a:p>
            <a:pPr marL="0" indent="0">
              <a:buFontTx/>
              <a:buNone/>
            </a:pPr>
            <a:endParaRPr lang="en-US" sz="1200" b="0" i="0" kern="1200" baseline="0" dirty="0" smtClean="0">
              <a:solidFill>
                <a:schemeClr val="tx1"/>
              </a:solidFill>
              <a:effectLst/>
              <a:latin typeface="+mn-lt"/>
              <a:ea typeface="+mn-ea"/>
              <a:cs typeface="+mn-cs"/>
            </a:endParaRPr>
          </a:p>
          <a:p>
            <a:pPr marL="0" indent="0">
              <a:buFontTx/>
              <a:buNone/>
            </a:pPr>
            <a:r>
              <a:rPr lang="en-US" sz="1200" b="0" i="0" kern="1200" baseline="0" dirty="0" smtClean="0">
                <a:solidFill>
                  <a:schemeClr val="tx1"/>
                </a:solidFill>
                <a:effectLst/>
                <a:latin typeface="+mn-lt"/>
                <a:ea typeface="+mn-ea"/>
                <a:cs typeface="+mn-cs"/>
              </a:rPr>
              <a:t>Subscriber Growth &amp; Key Events:</a:t>
            </a:r>
          </a:p>
          <a:p>
            <a:pPr marL="0" indent="0">
              <a:buFontTx/>
              <a:buNone/>
            </a:pPr>
            <a:r>
              <a:rPr lang="en-US" sz="1200" b="0" i="0" kern="1200" baseline="0" dirty="0" err="1" smtClean="0">
                <a:solidFill>
                  <a:schemeClr val="tx1"/>
                </a:solidFill>
                <a:effectLst/>
                <a:latin typeface="+mn-lt"/>
                <a:ea typeface="+mn-ea"/>
                <a:cs typeface="+mn-cs"/>
              </a:rPr>
              <a:t>Toont</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inzicht</a:t>
            </a:r>
            <a:r>
              <a:rPr lang="en-US" sz="1200" b="0" i="0" kern="1200" baseline="0" dirty="0" smtClean="0">
                <a:solidFill>
                  <a:schemeClr val="tx1"/>
                </a:solidFill>
                <a:effectLst/>
                <a:latin typeface="+mn-lt"/>
                <a:ea typeface="+mn-ea"/>
                <a:cs typeface="+mn-cs"/>
              </a:rPr>
              <a:t> in KPI ‘</a:t>
            </a:r>
            <a:r>
              <a:rPr lang="en-US" sz="1200" b="0" i="0" kern="1200" baseline="0" dirty="0" err="1" smtClean="0">
                <a:solidFill>
                  <a:schemeClr val="tx1"/>
                </a:solidFill>
                <a:effectLst/>
                <a:latin typeface="+mn-lt"/>
                <a:ea typeface="+mn-ea"/>
                <a:cs typeface="+mn-cs"/>
              </a:rPr>
              <a:t>Aantal</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nieuwe</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klanten</a:t>
            </a:r>
            <a:r>
              <a:rPr lang="en-US" sz="1200" b="0" i="0" kern="1200" baseline="0" dirty="0" smtClean="0">
                <a:solidFill>
                  <a:schemeClr val="tx1"/>
                </a:solidFill>
                <a:effectLst/>
                <a:latin typeface="+mn-lt"/>
                <a:ea typeface="+mn-ea"/>
                <a:cs typeface="+mn-cs"/>
              </a:rPr>
              <a:t> per </a:t>
            </a:r>
            <a:r>
              <a:rPr lang="en-US" sz="1200" b="0" i="0" kern="1200" baseline="0" dirty="0" err="1" smtClean="0">
                <a:solidFill>
                  <a:schemeClr val="tx1"/>
                </a:solidFill>
                <a:effectLst/>
                <a:latin typeface="+mn-lt"/>
                <a:ea typeface="+mn-ea"/>
                <a:cs typeface="+mn-cs"/>
              </a:rPr>
              <a:t>kwartaal</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als</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gevolg</a:t>
            </a:r>
            <a:r>
              <a:rPr lang="en-US" sz="1200" b="0" i="0" kern="1200" baseline="0" dirty="0" smtClean="0">
                <a:solidFill>
                  <a:schemeClr val="tx1"/>
                </a:solidFill>
                <a:effectLst/>
                <a:latin typeface="+mn-lt"/>
                <a:ea typeface="+mn-ea"/>
                <a:cs typeface="+mn-cs"/>
              </a:rPr>
              <a:t> van </a:t>
            </a:r>
            <a:r>
              <a:rPr lang="en-US" sz="1200" b="0" i="0" kern="1200" baseline="0" dirty="0" err="1" smtClean="0">
                <a:solidFill>
                  <a:schemeClr val="tx1"/>
                </a:solidFill>
                <a:effectLst/>
                <a:latin typeface="+mn-lt"/>
                <a:ea typeface="+mn-ea"/>
                <a:cs typeface="+mn-cs"/>
              </a:rPr>
              <a:t>een</a:t>
            </a:r>
            <a:r>
              <a:rPr lang="en-US" sz="1200" b="0" i="0" kern="1200" baseline="0" dirty="0" smtClean="0">
                <a:solidFill>
                  <a:schemeClr val="tx1"/>
                </a:solidFill>
                <a:effectLst/>
                <a:latin typeface="+mn-lt"/>
                <a:ea typeface="+mn-ea"/>
                <a:cs typeface="+mn-cs"/>
              </a:rPr>
              <a:t> launch). </a:t>
            </a:r>
          </a:p>
          <a:p>
            <a:pPr marL="0" indent="0">
              <a:buFontTx/>
              <a:buNone/>
            </a:pPr>
            <a:endParaRPr lang="en-US" dirty="0" smtClean="0"/>
          </a:p>
          <a:p>
            <a:pPr marL="0" indent="0">
              <a:buFontTx/>
              <a:buNone/>
            </a:pPr>
            <a:r>
              <a:rPr lang="en-US" dirty="0" smtClean="0"/>
              <a:t>Netflix Income &amp; Expenses:</a:t>
            </a:r>
          </a:p>
          <a:p>
            <a:pPr marL="0" indent="0">
              <a:buFontTx/>
              <a:buNone/>
            </a:pPr>
            <a:r>
              <a:rPr lang="en-US" dirty="0" err="1" smtClean="0"/>
              <a:t>Geeft</a:t>
            </a:r>
            <a:r>
              <a:rPr lang="en-US" baseline="0" dirty="0" smtClean="0"/>
              <a:t> </a:t>
            </a:r>
            <a:r>
              <a:rPr lang="en-US" baseline="0" dirty="0" err="1" smtClean="0"/>
              <a:t>een</a:t>
            </a:r>
            <a:r>
              <a:rPr lang="en-US" baseline="0" dirty="0" smtClean="0"/>
              <a:t> </a:t>
            </a:r>
            <a:r>
              <a:rPr lang="en-US" baseline="0" dirty="0" err="1" smtClean="0"/>
              <a:t>inzicht</a:t>
            </a:r>
            <a:r>
              <a:rPr lang="en-US" baseline="0" dirty="0" smtClean="0"/>
              <a:t> in </a:t>
            </a:r>
            <a:r>
              <a:rPr lang="en-US" baseline="0" dirty="0" err="1" smtClean="0"/>
              <a:t>inkomsten</a:t>
            </a:r>
            <a:r>
              <a:rPr lang="en-US" baseline="0" dirty="0" smtClean="0"/>
              <a:t> en </a:t>
            </a:r>
            <a:r>
              <a:rPr lang="en-US" baseline="0" dirty="0" err="1" smtClean="0"/>
              <a:t>uitgaven</a:t>
            </a:r>
            <a:r>
              <a:rPr lang="en-US" baseline="0" dirty="0" smtClean="0"/>
              <a:t>. Op </a:t>
            </a:r>
            <a:r>
              <a:rPr lang="en-US" baseline="0" dirty="0" err="1" smtClean="0"/>
              <a:t>een</a:t>
            </a:r>
            <a:r>
              <a:rPr lang="en-US" baseline="0" dirty="0" smtClean="0"/>
              <a:t> </a:t>
            </a:r>
            <a:r>
              <a:rPr lang="en-US" baseline="0" dirty="0" err="1" smtClean="0"/>
              <a:t>vergelijkbare</a:t>
            </a:r>
            <a:r>
              <a:rPr lang="en-US" baseline="0" dirty="0" smtClean="0"/>
              <a:t> </a:t>
            </a:r>
            <a:r>
              <a:rPr lang="en-US" baseline="0" dirty="0" err="1" smtClean="0"/>
              <a:t>manier</a:t>
            </a:r>
            <a:r>
              <a:rPr lang="en-US" baseline="0" dirty="0" smtClean="0"/>
              <a:t> </a:t>
            </a:r>
            <a:r>
              <a:rPr lang="en-US" baseline="0" dirty="0" err="1" smtClean="0"/>
              <a:t>zou</a:t>
            </a:r>
            <a:r>
              <a:rPr lang="en-US" baseline="0" dirty="0" smtClean="0"/>
              <a:t> de KPI’s die </a:t>
            </a:r>
            <a:r>
              <a:rPr lang="en-US" baseline="0" dirty="0" err="1" smtClean="0"/>
              <a:t>afgeleid</a:t>
            </a:r>
            <a:r>
              <a:rPr lang="en-US" baseline="0" dirty="0" smtClean="0"/>
              <a:t> </a:t>
            </a:r>
            <a:r>
              <a:rPr lang="en-US" baseline="0" dirty="0" err="1" smtClean="0"/>
              <a:t>worden</a:t>
            </a:r>
            <a:r>
              <a:rPr lang="en-US" baseline="0" dirty="0" smtClean="0"/>
              <a:t> </a:t>
            </a:r>
            <a:r>
              <a:rPr lang="en-US" baseline="0" dirty="0" err="1" smtClean="0"/>
              <a:t>uit</a:t>
            </a:r>
            <a:r>
              <a:rPr lang="en-US" baseline="0" dirty="0" smtClean="0"/>
              <a:t> </a:t>
            </a:r>
            <a:r>
              <a:rPr lang="en-US" baseline="0" dirty="0" err="1" smtClean="0"/>
              <a:t>lange</a:t>
            </a:r>
            <a:r>
              <a:rPr lang="en-US" baseline="0" dirty="0" smtClean="0"/>
              <a:t> </a:t>
            </a:r>
            <a:r>
              <a:rPr lang="en-US" baseline="0" dirty="0" err="1" smtClean="0"/>
              <a:t>termijn</a:t>
            </a:r>
            <a:r>
              <a:rPr lang="en-US" baseline="0" dirty="0" smtClean="0"/>
              <a:t> </a:t>
            </a:r>
            <a:r>
              <a:rPr lang="en-US" baseline="0" dirty="0" err="1" smtClean="0"/>
              <a:t>doelstelling</a:t>
            </a:r>
            <a:r>
              <a:rPr lang="en-US" baseline="0" dirty="0" smtClean="0"/>
              <a:t> </a:t>
            </a:r>
            <a:r>
              <a:rPr lang="en-US" dirty="0" smtClean="0"/>
              <a:t>“</a:t>
            </a:r>
            <a:r>
              <a:rPr lang="en-GB" dirty="0" smtClean="0"/>
              <a:t>spend over $800 million on technology &amp; development</a:t>
            </a:r>
            <a:r>
              <a:rPr lang="en-US" dirty="0" smtClean="0"/>
              <a:t>” in </a:t>
            </a:r>
            <a:r>
              <a:rPr lang="en-US" dirty="0" err="1" smtClean="0"/>
              <a:t>beeld</a:t>
            </a:r>
            <a:r>
              <a:rPr lang="en-US" dirty="0" smtClean="0"/>
              <a:t> </a:t>
            </a:r>
            <a:r>
              <a:rPr lang="en-US" dirty="0" err="1" smtClean="0"/>
              <a:t>gebracht</a:t>
            </a:r>
            <a:r>
              <a:rPr lang="en-US" dirty="0" smtClean="0"/>
              <a:t> </a:t>
            </a:r>
            <a:r>
              <a:rPr lang="en-US" dirty="0" err="1" smtClean="0"/>
              <a:t>kunnen</a:t>
            </a:r>
            <a:r>
              <a:rPr lang="en-US" dirty="0" smtClean="0"/>
              <a:t> </a:t>
            </a:r>
            <a:r>
              <a:rPr lang="en-US" dirty="0" err="1" smtClean="0"/>
              <a:t>worden</a:t>
            </a:r>
            <a:r>
              <a:rPr lang="en-US" dirty="0" smtClean="0"/>
              <a:t>.</a:t>
            </a:r>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16</a:t>
            </a:fld>
            <a:endParaRPr lang="en-US"/>
          </a:p>
        </p:txBody>
      </p:sp>
    </p:spTree>
    <p:extLst>
      <p:ext uri="{BB962C8B-B14F-4D97-AF65-F5344CB8AC3E}">
        <p14:creationId xmlns:p14="http://schemas.microsoft.com/office/powerpoint/2010/main" val="18463487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smtClean="0"/>
          </a:p>
          <a:p>
            <a:r>
              <a:rPr lang="en-GB" dirty="0" smtClean="0"/>
              <a:t>http://visionbi.nl/bi-dashboards-10-dos-en-donts/</a:t>
            </a:r>
          </a:p>
          <a:p>
            <a:endParaRPr lang="en-GB" dirty="0" smtClean="0"/>
          </a:p>
          <a:p>
            <a:r>
              <a:rPr lang="en-GB" dirty="0" smtClean="0"/>
              <a:t>http://www.logistiek.nl/supply-chain/nieuws/2010/3/heineken-plukt-vruchten-kpi-dashboard-10128889</a:t>
            </a:r>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17</a:t>
            </a:fld>
            <a:endParaRPr lang="en-US"/>
          </a:p>
        </p:txBody>
      </p:sp>
    </p:spTree>
    <p:extLst>
      <p:ext uri="{BB962C8B-B14F-4D97-AF65-F5344CB8AC3E}">
        <p14:creationId xmlns:p14="http://schemas.microsoft.com/office/powerpoint/2010/main" val="37140577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http://www.nu.nl/apps/4306869/nederlandse-gebruikers-netflix-app-kijken-97-minuten-per-week.html</a:t>
            </a:r>
          </a:p>
          <a:p>
            <a:endParaRPr lang="nl-NL" dirty="0" smtClean="0"/>
          </a:p>
          <a:p>
            <a:r>
              <a:rPr lang="en-GB" dirty="0" smtClean="0"/>
              <a:t>http://techblog.netflix.com/search/label/data%20visualization</a:t>
            </a:r>
          </a:p>
          <a:p>
            <a:endParaRPr lang="nl-NL" dirty="0" smtClean="0"/>
          </a:p>
          <a:p>
            <a:r>
              <a:rPr lang="nl-NL" dirty="0" smtClean="0"/>
              <a:t>Visual Perception: https://app.pluralsight.com/player?course=business-dashboard-fundamentals&amp;author=ben-sullins&amp;name=business-dashboard-fundamentals-m1&amp;clip=1&amp;mode=live</a:t>
            </a:r>
          </a:p>
          <a:p>
            <a:endParaRPr lang="nl-NL" dirty="0" smtClean="0"/>
          </a:p>
          <a:p>
            <a:r>
              <a:rPr lang="nl-NL" dirty="0" smtClean="0"/>
              <a:t>Dashboard examples:</a:t>
            </a:r>
            <a:r>
              <a:rPr lang="nl-NL" baseline="0" dirty="0" smtClean="0"/>
              <a:t> https://app.pluralsight.com/player?course=business-dashboard-fundamentals&amp;author=ben-sullins&amp;name=business-dashboard-fundamentals-m1&amp;clip=2&amp;mode=live</a:t>
            </a:r>
          </a:p>
          <a:p>
            <a:endParaRPr lang="nl-NL" baseline="0" dirty="0" smtClean="0"/>
          </a:p>
          <a:p>
            <a:r>
              <a:rPr lang="nl-NL" baseline="0" dirty="0" smtClean="0"/>
              <a:t>Basic Data Presentation: </a:t>
            </a:r>
          </a:p>
          <a:p>
            <a:r>
              <a:rPr lang="en-GB" dirty="0" smtClean="0"/>
              <a:t>https://app.pluralsight.com/player?course=business-dashboard-fundamentals&amp;author=ben-sullins&amp;name=business-dashboard-fundamentals-m2&amp;clip=1&amp;mode=live</a:t>
            </a:r>
          </a:p>
          <a:p>
            <a:endParaRPr lang="nl-NL" dirty="0" smtClean="0"/>
          </a:p>
          <a:p>
            <a:r>
              <a:rPr lang="nl-NL" dirty="0" smtClean="0"/>
              <a:t>Collectie van news</a:t>
            </a:r>
            <a:r>
              <a:rPr lang="nl-NL" baseline="0" dirty="0" smtClean="0"/>
              <a:t> graphics van Financieel Dagblad:</a:t>
            </a:r>
          </a:p>
          <a:p>
            <a:r>
              <a:rPr lang="en-GB" dirty="0" smtClean="0"/>
              <a:t>https://plus.google.com/collection/A7sYV</a:t>
            </a:r>
          </a:p>
          <a:p>
            <a:endParaRPr lang="en-GB" dirty="0" smtClean="0"/>
          </a:p>
          <a:p>
            <a:r>
              <a:rPr lang="nl-NL" dirty="0" smtClean="0"/>
              <a:t>Getting started</a:t>
            </a:r>
            <a:r>
              <a:rPr lang="nl-NL" baseline="0" dirty="0" smtClean="0"/>
              <a:t> with Power BI:</a:t>
            </a:r>
          </a:p>
          <a:p>
            <a:r>
              <a:rPr lang="en-GB" dirty="0" smtClean="0"/>
              <a:t>https://app.pluralsight.com/player?course=getting-started-power-bi&amp;author=stacia-misner&amp;name=getting-started-power-bi-m0&amp;clip=0&amp;mode=live</a:t>
            </a:r>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19</a:t>
            </a:fld>
            <a:endParaRPr lang="en-US"/>
          </a:p>
        </p:txBody>
      </p:sp>
    </p:spTree>
    <p:extLst>
      <p:ext uri="{BB962C8B-B14F-4D97-AF65-F5344CB8AC3E}">
        <p14:creationId xmlns:p14="http://schemas.microsoft.com/office/powerpoint/2010/main" val="1244672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http://www.nu.nl/apps/4306869/nederlandse-gebruikers-netflix-app-kijken-97-minuten-per-week.html</a:t>
            </a:r>
          </a:p>
          <a:p>
            <a:endParaRPr lang="nl-NL" dirty="0" smtClean="0"/>
          </a:p>
          <a:p>
            <a:r>
              <a:rPr lang="en-GB" dirty="0" smtClean="0"/>
              <a:t>http://techblog.netflix.com/search/label/data%20visualization</a:t>
            </a:r>
          </a:p>
          <a:p>
            <a:endParaRPr lang="nl-NL" dirty="0" smtClean="0"/>
          </a:p>
          <a:p>
            <a:r>
              <a:rPr lang="nl-NL" dirty="0" smtClean="0"/>
              <a:t>Visual Perception: https://app.pluralsight.com/player?course=business-dashboard-fundamentals&amp;author=ben-sullins&amp;name=business-dashboard-fundamentals-m1&amp;clip=1&amp;mode=live</a:t>
            </a:r>
          </a:p>
          <a:p>
            <a:endParaRPr lang="nl-NL" dirty="0" smtClean="0"/>
          </a:p>
          <a:p>
            <a:r>
              <a:rPr lang="nl-NL" dirty="0" smtClean="0"/>
              <a:t>Dashboard examples:</a:t>
            </a:r>
            <a:r>
              <a:rPr lang="nl-NL" baseline="0" dirty="0" smtClean="0"/>
              <a:t> https://app.pluralsight.com/player?course=business-dashboard-fundamentals&amp;author=ben-sullins&amp;name=business-dashboard-fundamentals-m1&amp;clip=2&amp;mode=live</a:t>
            </a:r>
          </a:p>
          <a:p>
            <a:endParaRPr lang="nl-NL" baseline="0" dirty="0" smtClean="0"/>
          </a:p>
          <a:p>
            <a:r>
              <a:rPr lang="nl-NL" baseline="0" dirty="0" smtClean="0"/>
              <a:t>Basic Data Presentation: </a:t>
            </a:r>
          </a:p>
          <a:p>
            <a:r>
              <a:rPr lang="en-GB" dirty="0" smtClean="0"/>
              <a:t>https://app.pluralsight.com/player?course=business-dashboard-fundamentals&amp;author=ben-sullins&amp;name=business-dashboard-fundamentals-m2&amp;clip=1&amp;mode=live</a:t>
            </a:r>
          </a:p>
          <a:p>
            <a:endParaRPr lang="nl-NL" dirty="0" smtClean="0"/>
          </a:p>
          <a:p>
            <a:r>
              <a:rPr lang="nl-NL" dirty="0" smtClean="0"/>
              <a:t>Collectie van news</a:t>
            </a:r>
            <a:r>
              <a:rPr lang="nl-NL" baseline="0" dirty="0" smtClean="0"/>
              <a:t> graphics van Financieel Dagblad:</a:t>
            </a:r>
          </a:p>
          <a:p>
            <a:r>
              <a:rPr lang="en-GB" dirty="0" smtClean="0"/>
              <a:t>https://plus.google.com/collection/A7sYV</a:t>
            </a:r>
          </a:p>
          <a:p>
            <a:endParaRPr lang="en-GB" dirty="0" smtClean="0"/>
          </a:p>
          <a:p>
            <a:r>
              <a:rPr lang="nl-NL" dirty="0" smtClean="0"/>
              <a:t>Getting started</a:t>
            </a:r>
            <a:r>
              <a:rPr lang="nl-NL" baseline="0" dirty="0" smtClean="0"/>
              <a:t> with Power BI:</a:t>
            </a:r>
          </a:p>
          <a:p>
            <a:r>
              <a:rPr lang="en-GB" dirty="0" smtClean="0"/>
              <a:t>https://app.pluralsight.com/player?course=getting-started-power-bi&amp;author=stacia-misner&amp;name=getting-started-power-bi-m0&amp;clip=0&amp;mode=live</a:t>
            </a:r>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2</a:t>
            </a:fld>
            <a:endParaRPr lang="en-US"/>
          </a:p>
        </p:txBody>
      </p:sp>
    </p:spTree>
    <p:extLst>
      <p:ext uri="{BB962C8B-B14F-4D97-AF65-F5344CB8AC3E}">
        <p14:creationId xmlns:p14="http://schemas.microsoft.com/office/powerpoint/2010/main" val="1048390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smtClean="0"/>
              <a:t>Analogie:</a:t>
            </a:r>
          </a:p>
          <a:p>
            <a:r>
              <a:rPr lang="nl-NL" dirty="0" smtClean="0"/>
              <a:t>Vergelijk</a:t>
            </a:r>
            <a:r>
              <a:rPr lang="nl-NL" baseline="0" dirty="0" smtClean="0"/>
              <a:t> een bestuurder van een organisatie met een bestuurder van een auto. De autobestuurder heeft een bestemming van A naar B en wil gedurende de rit op de hoogte blijven van hoe zijn rit verloopt. </a:t>
            </a:r>
          </a:p>
          <a:p>
            <a:r>
              <a:rPr lang="nl-NL" baseline="0" dirty="0" smtClean="0"/>
              <a:t>Hoe ver is het nog, heeft ie nog genoeg brandstof, hoe laat is de verwachte aankomsttijd, loopt ie vertraging op, hoe hard mag ie rijden, rijd ie niet te hard, wordt er file verwacht onderweg, en moet vervolgens ook nog accuraat op het verkeer en de weg te letten.</a:t>
            </a:r>
          </a:p>
          <a:p>
            <a:endParaRPr lang="nl-NL" dirty="0" smtClean="0"/>
          </a:p>
          <a:p>
            <a:r>
              <a:rPr lang="nl-NL" dirty="0" smtClean="0"/>
              <a:t>Een bestuurder van een organisatie moet dat ook. Ook het bedrijf heeft</a:t>
            </a:r>
            <a:r>
              <a:rPr lang="nl-NL" baseline="0" dirty="0" smtClean="0"/>
              <a:t> een doel (winst maken?) en moet in de gaten houden of dat doel bereikt wordt. Gaandeweg zal er gemeten moeten worden hoe het met de </a:t>
            </a:r>
            <a:r>
              <a:rPr lang="nl-NL" baseline="0" dirty="0" smtClean="0"/>
              <a:t>financiering </a:t>
            </a:r>
            <a:r>
              <a:rPr lang="nl-NL" baseline="0" dirty="0" smtClean="0"/>
              <a:t>ervoor staat. </a:t>
            </a:r>
          </a:p>
          <a:p>
            <a:r>
              <a:rPr lang="nl-NL" baseline="0" dirty="0" smtClean="0"/>
              <a:t>Worden de producten verkocht, zijn er genoeg winstmarges, hoe staat het met de omzet, zijn de klanten nog tevreden, etc etc.</a:t>
            </a:r>
          </a:p>
          <a:p>
            <a:endParaRPr lang="nl-NL" dirty="0" smtClean="0"/>
          </a:p>
          <a:p>
            <a:endParaRPr lang="nl-NL"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nl-NL" dirty="0" smtClean="0"/>
              <a:t>Maar op welke vraag moeten we antwoord gegeven?</a:t>
            </a:r>
          </a:p>
          <a:p>
            <a:r>
              <a:rPr lang="nl-NL" dirty="0" smtClean="0"/>
              <a:t>Een</a:t>
            </a:r>
            <a:r>
              <a:rPr lang="nl-NL" baseline="0" dirty="0" smtClean="0"/>
              <a:t> autobestuurder kan na afloop van zijn reis van A naar B uitrekenen wat die reis aan brandstof gekost. De vraag blijft in hoeverre hij dit ook had kunnen voorspellen.</a:t>
            </a:r>
          </a:p>
          <a:p>
            <a:r>
              <a:rPr lang="nl-NL" baseline="0" dirty="0" smtClean="0"/>
              <a:t>Daarvoor is het noodzakelijk om bepaalde kentallen te weten om een voorspelling te kunnen doen (vragen: wat is het verbuik van de auto, wat kost de brandstof per liter, wat is de afstand), hiervoor kan hij bestaande gegevens gebruiken maar zal ook om moeten kunnen gaan met minder gemakkelijk te voorspellen gegevens (of er file verwacht wordt valt niet met zekerheid te zeggen).</a:t>
            </a:r>
          </a:p>
          <a:p>
            <a:endParaRPr lang="nl-NL" baseline="0" dirty="0" smtClean="0"/>
          </a:p>
          <a:p>
            <a:r>
              <a:rPr lang="nl-NL" baseline="0" dirty="0" smtClean="0"/>
              <a:t>Verder is het natuurlijk ook relevant hoe recent de data is (benzineprijs uit 1973 heeft weing waarde).</a:t>
            </a:r>
          </a:p>
          <a:p>
            <a:endParaRPr lang="nl-NL"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nl-NL" sz="1200" b="1" i="0" kern="1200" cap="all" dirty="0" smtClean="0">
                <a:solidFill>
                  <a:schemeClr val="tx1"/>
                </a:solidFill>
                <a:effectLst/>
                <a:latin typeface="+mn-lt"/>
                <a:ea typeface="+mn-ea"/>
                <a:cs typeface="+mn-cs"/>
              </a:rPr>
              <a:t>Bron: MANAGEMENTINFORMATIE BEGINT MET STELLEN VAN CRUCIALE VRAAG</a:t>
            </a:r>
            <a:endParaRPr lang="nl-NL" dirty="0" smtClean="0"/>
          </a:p>
          <a:p>
            <a:r>
              <a:rPr lang="en-GB" dirty="0" smtClean="0"/>
              <a:t>http://www.mt.nl/678/89138/forecast/managementinformatie-begint-met-stellen-van-cruciale-vraag.html</a:t>
            </a:r>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3</a:t>
            </a:fld>
            <a:endParaRPr lang="en-US"/>
          </a:p>
        </p:txBody>
      </p:sp>
    </p:spTree>
    <p:extLst>
      <p:ext uri="{BB962C8B-B14F-4D97-AF65-F5344CB8AC3E}">
        <p14:creationId xmlns:p14="http://schemas.microsoft.com/office/powerpoint/2010/main" val="3300426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baseline="0" dirty="0" smtClean="0"/>
              <a:t>Informatie deels afkomstig van SAQ 2016-2017 wk 1 – les 2</a:t>
            </a:r>
          </a:p>
          <a:p>
            <a:r>
              <a:rPr lang="nl-NL" baseline="0" dirty="0" smtClean="0"/>
              <a:t>Hier nogmaals even aanstippen verschil data versus informatie </a:t>
            </a:r>
            <a:endParaRPr lang="nl-NL" dirty="0" smtClean="0"/>
          </a:p>
          <a:p>
            <a:r>
              <a:rPr lang="nl-NL" baseline="0" dirty="0" smtClean="0"/>
              <a:t>studentinformatiesysteem)</a:t>
            </a:r>
          </a:p>
          <a:p>
            <a:endParaRPr lang="nl-NL" baseline="0" dirty="0" smtClean="0"/>
          </a:p>
          <a:p>
            <a:r>
              <a:rPr lang="nl-NL" baseline="0" dirty="0" smtClean="0"/>
              <a:t>Data (gegevens) : voorbeeld 15:15</a:t>
            </a:r>
          </a:p>
          <a:p>
            <a:r>
              <a:rPr lang="nl-NL" baseline="0" dirty="0" smtClean="0"/>
              <a:t>de betekenis van 15:15 zonder context is niet duidelijk,</a:t>
            </a:r>
          </a:p>
          <a:p>
            <a:endParaRPr lang="nl-NL" baseline="0" dirty="0" smtClean="0"/>
          </a:p>
          <a:p>
            <a:r>
              <a:rPr lang="nl-NL" baseline="0" dirty="0" smtClean="0"/>
              <a:t>Informatie:</a:t>
            </a:r>
          </a:p>
          <a:p>
            <a:r>
              <a:rPr lang="nl-NL" baseline="0" dirty="0" smtClean="0"/>
              <a:t> als de context een tenniswedstrijd is dan betekent dit waarschijnlijk de stand van een game</a:t>
            </a:r>
          </a:p>
          <a:p>
            <a:r>
              <a:rPr lang="nl-NL" baseline="0" dirty="0" smtClean="0"/>
              <a:t> als blijkt dat het tijdgerelateerd is dan zou het kwart over drie kunnen betekenen, of een stopwatch met 15 minuten en 15 seconden (te gaan of al verstreken?)</a:t>
            </a:r>
          </a:p>
          <a:p>
            <a:r>
              <a:rPr lang="nl-NL" dirty="0" smtClean="0"/>
              <a:t>Pas als de context duidelijk is wordt het gegeven 15:15 informatie!</a:t>
            </a:r>
          </a:p>
          <a:p>
            <a:endParaRPr lang="nl-NL" dirty="0" smtClean="0"/>
          </a:p>
          <a:p>
            <a:r>
              <a:rPr lang="nl-NL" dirty="0" smtClean="0"/>
              <a:t>Kennis:</a:t>
            </a:r>
            <a:r>
              <a:rPr lang="nl-NL" baseline="0" dirty="0" smtClean="0"/>
              <a:t> met de informatie dat er in een voetbalwedstrijd nog 15 minuten en 15 seconde te gaan is aangevuld met ervaringen (minimaal 2 minuten extra tijd) en intuitie (scheidsrechter is op de hand van de tegenstander) kunnen we proberen te voorspellen hoeveel speeltijd er nog is</a:t>
            </a:r>
          </a:p>
          <a:p>
            <a:endParaRPr lang="nl-NL" baseline="0" dirty="0" smtClean="0"/>
          </a:p>
          <a:p>
            <a:r>
              <a:rPr lang="nl-NL" baseline="0" dirty="0" smtClean="0"/>
              <a:t>Wijsheid: </a:t>
            </a:r>
          </a:p>
          <a:p>
            <a:r>
              <a:rPr lang="nl-NL" baseline="0" dirty="0" smtClean="0"/>
              <a:t>In het voetbal zou deze informatie kunnen leiden tot het nog even wachten met het inbrengen van een extra spits…… </a:t>
            </a:r>
            <a:endParaRPr lang="nl-NL" dirty="0"/>
          </a:p>
        </p:txBody>
      </p:sp>
      <p:sp>
        <p:nvSpPr>
          <p:cNvPr id="4" name="Tijdelijke aanduiding voor dianummer 3"/>
          <p:cNvSpPr>
            <a:spLocks noGrp="1"/>
          </p:cNvSpPr>
          <p:nvPr>
            <p:ph type="sldNum" sz="quarter" idx="10"/>
          </p:nvPr>
        </p:nvSpPr>
        <p:spPr/>
        <p:txBody>
          <a:bodyPr/>
          <a:lstStyle/>
          <a:p>
            <a:fld id="{CEAF3CD7-CBBA-4212-9E95-977073171F4D}" type="slidenum">
              <a:rPr lang="nl-NL" smtClean="0">
                <a:solidFill>
                  <a:prstClr val="black"/>
                </a:solidFill>
                <a:latin typeface="Calibri"/>
              </a:rPr>
              <a:pPr/>
              <a:t>4</a:t>
            </a:fld>
            <a:endParaRPr lang="nl-NL">
              <a:solidFill>
                <a:prstClr val="black"/>
              </a:solidFill>
              <a:latin typeface="Calibri"/>
            </a:endParaRPr>
          </a:p>
        </p:txBody>
      </p:sp>
    </p:spTree>
    <p:extLst>
      <p:ext uri="{BB962C8B-B14F-4D97-AF65-F5344CB8AC3E}">
        <p14:creationId xmlns:p14="http://schemas.microsoft.com/office/powerpoint/2010/main" val="582093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baseline="0" dirty="0" smtClean="0"/>
              <a:t>Synthetiseren: leggen van verbanden tussen informatie</a:t>
            </a:r>
          </a:p>
          <a:p>
            <a:endParaRPr lang="nl-NL" baseline="0" dirty="0" smtClean="0"/>
          </a:p>
          <a:p>
            <a:r>
              <a:rPr lang="nl-NL" baseline="0" dirty="0" smtClean="0"/>
              <a:t>Het verzamelen en bijhouden van data (toevoegen, update, verwijderen), het gestructureerd organiseren en groeperen van informatie vind je terug in zogenaamde transactionele systemen die erg gericht zijn op de operationele kant ter ondersteuning van de primaire bedrijfsprocessen. Hierbij is data kwaliteit, beschikbaarheid en snelheid van groot belang.</a:t>
            </a:r>
          </a:p>
          <a:p>
            <a:endParaRPr lang="nl-NL" baseline="0" dirty="0" smtClean="0"/>
          </a:p>
          <a:p>
            <a:r>
              <a:rPr lang="nl-NL" baseline="0" dirty="0" smtClean="0"/>
              <a:t>Analytische systemen daarintegen bevatten vaak geconsolideerde gegevens uit meerdere (OLTP) systemen, vaak voorzien van historische data. Alles ter ondersteuning van planning, probleem oplossing en besluitvorming.</a:t>
            </a:r>
          </a:p>
          <a:p>
            <a:r>
              <a:rPr lang="nl-NL" baseline="0" dirty="0" smtClean="0"/>
              <a:t>Hierbij is vaak de snelheid van informatievoorziening wat minder belangrijk, redundantie geen probleem en de hoeveelheid data in grootte zeer omvangrijk.</a:t>
            </a:r>
          </a:p>
          <a:p>
            <a:endParaRPr lang="nl-NL" baseline="0" dirty="0" smtClean="0"/>
          </a:p>
        </p:txBody>
      </p:sp>
      <p:sp>
        <p:nvSpPr>
          <p:cNvPr id="4" name="Tijdelijke aanduiding voor dianummer 3"/>
          <p:cNvSpPr>
            <a:spLocks noGrp="1"/>
          </p:cNvSpPr>
          <p:nvPr>
            <p:ph type="sldNum" sz="quarter" idx="10"/>
          </p:nvPr>
        </p:nvSpPr>
        <p:spPr/>
        <p:txBody>
          <a:bodyPr/>
          <a:lstStyle/>
          <a:p>
            <a:fld id="{CEAF3CD7-CBBA-4212-9E95-977073171F4D}" type="slidenum">
              <a:rPr lang="nl-NL" smtClean="0">
                <a:solidFill>
                  <a:prstClr val="black"/>
                </a:solidFill>
                <a:latin typeface="Calibri"/>
              </a:rPr>
              <a:pPr/>
              <a:t>5</a:t>
            </a:fld>
            <a:endParaRPr lang="nl-NL">
              <a:solidFill>
                <a:prstClr val="black"/>
              </a:solidFill>
              <a:latin typeface="Calibri"/>
            </a:endParaRPr>
          </a:p>
        </p:txBody>
      </p:sp>
    </p:spTree>
    <p:extLst>
      <p:ext uri="{BB962C8B-B14F-4D97-AF65-F5344CB8AC3E}">
        <p14:creationId xmlns:p14="http://schemas.microsoft.com/office/powerpoint/2010/main" val="6558226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baseline="0"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nl-NL" baseline="0" dirty="0" smtClean="0"/>
              <a:t>Voor het nemen van goede besluiten moet de juiste informatie beschikbaar zijn. Informatie (data) staat dikwijls in verschillende fysieke (OLTP) systemen opgeslagen. Deze systemen staan </a:t>
            </a:r>
            <a:r>
              <a:rPr lang="nl-NL" sz="1200" b="0" i="0" kern="1200" baseline="0" dirty="0" smtClean="0">
                <a:solidFill>
                  <a:schemeClr val="tx1"/>
                </a:solidFill>
                <a:effectLst/>
                <a:latin typeface="+mn-lt"/>
                <a:ea typeface="+mn-ea"/>
                <a:cs typeface="+mn-cs"/>
              </a:rPr>
              <a:t>verspreid in de organisatie en ondersteunen daar verschillende bedrijfsprocessen. </a:t>
            </a:r>
          </a:p>
          <a:p>
            <a:pPr marL="0" marR="0" lvl="0" indent="0" algn="l" defTabSz="457200" rtl="0" eaLnBrk="1" fontAlgn="auto" latinLnBrk="0" hangingPunct="1">
              <a:lnSpc>
                <a:spcPct val="100000"/>
              </a:lnSpc>
              <a:spcBef>
                <a:spcPts val="0"/>
              </a:spcBef>
              <a:spcAft>
                <a:spcPts val="0"/>
              </a:spcAft>
              <a:buClrTx/>
              <a:buSzTx/>
              <a:buFontTx/>
              <a:buNone/>
              <a:tabLst/>
              <a:defRPr/>
            </a:pPr>
            <a:r>
              <a:rPr lang="nl-NL" sz="1200" b="0" i="0" kern="1200" baseline="0" dirty="0" smtClean="0">
                <a:solidFill>
                  <a:schemeClr val="tx1"/>
                </a:solidFill>
                <a:effectLst/>
                <a:latin typeface="+mn-lt"/>
                <a:ea typeface="+mn-ea"/>
                <a:cs typeface="+mn-cs"/>
              </a:rPr>
              <a:t>Zoals systemen voor:</a:t>
            </a:r>
          </a:p>
          <a:p>
            <a:pPr marL="0" marR="0" lvl="0" indent="0" algn="l" defTabSz="457200" rtl="0" eaLnBrk="1" fontAlgn="auto" latinLnBrk="0" hangingPunct="1">
              <a:lnSpc>
                <a:spcPct val="100000"/>
              </a:lnSpc>
              <a:spcBef>
                <a:spcPts val="0"/>
              </a:spcBef>
              <a:spcAft>
                <a:spcPts val="0"/>
              </a:spcAft>
              <a:buClrTx/>
              <a:buSzTx/>
              <a:buFontTx/>
              <a:buNone/>
              <a:tabLst/>
              <a:defRPr/>
            </a:pPr>
            <a:r>
              <a:rPr lang="nl-NL" baseline="0" dirty="0" smtClean="0"/>
              <a:t>ERP: </a:t>
            </a:r>
            <a:r>
              <a:rPr lang="nl-NL" sz="1200" b="0" i="0" kern="1200" dirty="0" smtClean="0">
                <a:solidFill>
                  <a:schemeClr val="tx1"/>
                </a:solidFill>
                <a:effectLst/>
                <a:latin typeface="+mn-lt"/>
                <a:ea typeface="+mn-ea"/>
                <a:cs typeface="+mn-cs"/>
              </a:rPr>
              <a:t>Enterprise Resource Planning</a:t>
            </a:r>
          </a:p>
          <a:p>
            <a:pPr marL="0" marR="0" lvl="0" indent="0" algn="l" defTabSz="457200" rtl="0" eaLnBrk="1" fontAlgn="auto" latinLnBrk="0" hangingPunct="1">
              <a:lnSpc>
                <a:spcPct val="100000"/>
              </a:lnSpc>
              <a:spcBef>
                <a:spcPts val="0"/>
              </a:spcBef>
              <a:spcAft>
                <a:spcPts val="0"/>
              </a:spcAft>
              <a:buClrTx/>
              <a:buSzTx/>
              <a:buFontTx/>
              <a:buNone/>
              <a:tabLst/>
              <a:defRPr/>
            </a:pPr>
            <a:r>
              <a:rPr lang="nl-NL" sz="1200" b="0" i="0" kern="1200" dirty="0" smtClean="0">
                <a:solidFill>
                  <a:schemeClr val="tx1"/>
                </a:solidFill>
                <a:effectLst/>
                <a:latin typeface="+mn-lt"/>
                <a:ea typeface="+mn-ea"/>
                <a:cs typeface="+mn-cs"/>
              </a:rPr>
              <a:t>CRM:</a:t>
            </a:r>
            <a:r>
              <a:rPr lang="nl-NL" sz="1200" b="0" i="0" kern="1200" baseline="0" dirty="0" smtClean="0">
                <a:solidFill>
                  <a:schemeClr val="tx1"/>
                </a:solidFill>
                <a:effectLst/>
                <a:latin typeface="+mn-lt"/>
                <a:ea typeface="+mn-ea"/>
                <a:cs typeface="+mn-cs"/>
              </a:rPr>
              <a:t> Customer Relationship Management</a:t>
            </a:r>
          </a:p>
          <a:p>
            <a:pPr marL="0" marR="0" lvl="0" indent="0" algn="l" defTabSz="457200" rtl="0" eaLnBrk="1" fontAlgn="auto" latinLnBrk="0" hangingPunct="1">
              <a:lnSpc>
                <a:spcPct val="100000"/>
              </a:lnSpc>
              <a:spcBef>
                <a:spcPts val="0"/>
              </a:spcBef>
              <a:spcAft>
                <a:spcPts val="0"/>
              </a:spcAft>
              <a:buClrTx/>
              <a:buSzTx/>
              <a:buFontTx/>
              <a:buNone/>
              <a:tabLst/>
              <a:defRPr/>
            </a:pPr>
            <a:r>
              <a:rPr lang="nl-NL" sz="1200" b="0" i="0" kern="1200" baseline="0" dirty="0" smtClean="0">
                <a:solidFill>
                  <a:schemeClr val="tx1"/>
                </a:solidFill>
                <a:effectLst/>
                <a:latin typeface="+mn-lt"/>
                <a:ea typeface="+mn-ea"/>
                <a:cs typeface="+mn-cs"/>
              </a:rPr>
              <a:t>HRM: Human Resource Management</a:t>
            </a:r>
          </a:p>
          <a:p>
            <a:pPr marL="0" marR="0" lvl="0" indent="0" algn="l" defTabSz="457200" rtl="0" eaLnBrk="1" fontAlgn="auto" latinLnBrk="0" hangingPunct="1">
              <a:lnSpc>
                <a:spcPct val="100000"/>
              </a:lnSpc>
              <a:spcBef>
                <a:spcPts val="0"/>
              </a:spcBef>
              <a:spcAft>
                <a:spcPts val="0"/>
              </a:spcAft>
              <a:buClrTx/>
              <a:buSzTx/>
              <a:buFontTx/>
              <a:buNone/>
              <a:tabLst/>
              <a:defRPr/>
            </a:pPr>
            <a:r>
              <a:rPr lang="nl-NL" sz="1200" b="0" i="0" kern="1200" baseline="0" dirty="0" smtClean="0">
                <a:solidFill>
                  <a:schemeClr val="tx1"/>
                </a:solidFill>
                <a:effectLst/>
                <a:latin typeface="+mn-lt"/>
                <a:ea typeface="+mn-ea"/>
                <a:cs typeface="+mn-cs"/>
              </a:rPr>
              <a:t>Grote bedrijven gebruiken daar dikwijls standaard oplossingen voor (denk aan SAP, Dynamics CRM etc) maar ook custom made systemen.</a:t>
            </a:r>
          </a:p>
          <a:p>
            <a:pPr marL="0" marR="0" lvl="0" indent="0" algn="l" defTabSz="457200" rtl="0" eaLnBrk="1" fontAlgn="auto" latinLnBrk="0" hangingPunct="1">
              <a:lnSpc>
                <a:spcPct val="100000"/>
              </a:lnSpc>
              <a:spcBef>
                <a:spcPts val="0"/>
              </a:spcBef>
              <a:spcAft>
                <a:spcPts val="0"/>
              </a:spcAft>
              <a:buClrTx/>
              <a:buSzTx/>
              <a:buFontTx/>
              <a:buNone/>
              <a:tabLst/>
              <a:defRPr/>
            </a:pPr>
            <a:endParaRPr lang="nl-NL" sz="1200" b="0" i="0" kern="1200" baseline="0" dirty="0" smtClean="0">
              <a:solidFill>
                <a:schemeClr val="tx1"/>
              </a:solidFill>
              <a:effectLst/>
              <a:latin typeface="+mn-lt"/>
              <a:ea typeface="+mn-ea"/>
              <a:cs typeface="+mn-cs"/>
            </a:endParaRPr>
          </a:p>
          <a:p>
            <a:r>
              <a:rPr lang="nl-NL" baseline="0" dirty="0" smtClean="0"/>
              <a:t>De gegevens in deze systemen hebben onderlinge verbanden, om inzicht in de bedrijfsvoering te krijgen is het inzichtelijk maken van deze verbanden essentieel. De behoefte aan een centrale corporate database is dan vanzelfsprekend.</a:t>
            </a:r>
          </a:p>
          <a:p>
            <a:endParaRPr lang="nl-NL" baseline="0"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nl-NL" baseline="0" dirty="0" smtClean="0"/>
              <a:t>In het plaatje staat een typische architectuur die vaak, in enige mate, binnen grote bedrijven aanwezig is. [In dit plaatje zijn vanwege de complexiteit eventuele Data Marts buiten beschouwing gelaten. ]</a:t>
            </a:r>
          </a:p>
          <a:p>
            <a:pPr marL="0" marR="0" lvl="0" indent="0" algn="l" defTabSz="457200" rtl="0" eaLnBrk="1" fontAlgn="auto" latinLnBrk="0" hangingPunct="1">
              <a:lnSpc>
                <a:spcPct val="100000"/>
              </a:lnSpc>
              <a:spcBef>
                <a:spcPts val="0"/>
              </a:spcBef>
              <a:spcAft>
                <a:spcPts val="0"/>
              </a:spcAft>
              <a:buClrTx/>
              <a:buSzTx/>
              <a:buFontTx/>
              <a:buNone/>
              <a:tabLst/>
              <a:defRPr/>
            </a:pPr>
            <a:endParaRPr lang="nl-NL" sz="1200" b="0" i="0" kern="1200" baseline="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nl-NL" sz="1200" b="0" i="0" kern="1200" baseline="0" dirty="0" smtClean="0">
                <a:solidFill>
                  <a:schemeClr val="tx1"/>
                </a:solidFill>
                <a:effectLst/>
                <a:latin typeface="+mn-lt"/>
                <a:ea typeface="+mn-ea"/>
                <a:cs typeface="+mn-cs"/>
              </a:rPr>
              <a:t>Data uit deze systemen worden dan ontsloten via een staging area naar (bij voorkeur) een centrale data warehouse. De staging area is een database waarin data uit meerdere bronsystemen (meestal OLTP systemen) bijelkaar komt. Hier vindt het ETL (extract – transfer – load) proces plaats waarin de data uit de bronsystemen gehaald wordt (Exctract) vervolgens wordt opgeschoond (data cleansing; bv duplicate data verwijderen of data opschonen die volgens constraints niet is toegestaan) en vertaald wordt naar het nieuwe formaat / in de nieuwe structuur (Transform)na dit herstructuren wordt de data in de Data Warehouse geladen (Load).</a:t>
            </a:r>
          </a:p>
          <a:p>
            <a:pPr marL="0" marR="0" lvl="0" indent="0" algn="l" defTabSz="457200" rtl="0" eaLnBrk="1" fontAlgn="auto" latinLnBrk="0" hangingPunct="1">
              <a:lnSpc>
                <a:spcPct val="100000"/>
              </a:lnSpc>
              <a:spcBef>
                <a:spcPts val="0"/>
              </a:spcBef>
              <a:spcAft>
                <a:spcPts val="0"/>
              </a:spcAft>
              <a:buClrTx/>
              <a:buSzTx/>
              <a:buFontTx/>
              <a:buNone/>
              <a:tabLst/>
              <a:defRPr/>
            </a:pPr>
            <a:endParaRPr lang="nl-NL" sz="1200" b="0" i="0" kern="1200" baseline="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nl-NL" sz="1200" b="0" i="0" kern="1200" baseline="0" dirty="0" smtClean="0">
                <a:solidFill>
                  <a:schemeClr val="tx1"/>
                </a:solidFill>
                <a:effectLst/>
                <a:latin typeface="+mn-lt"/>
                <a:ea typeface="+mn-ea"/>
                <a:cs typeface="+mn-cs"/>
              </a:rPr>
              <a:t>Tegenwoordig wordt ook steeds meer online beschikbare informatie uit de cloud ontsloten. Denk aan FaceBook, SalesForce, Twitter, Dynamics, Google Analytics.</a:t>
            </a:r>
          </a:p>
          <a:p>
            <a:pPr marL="0" marR="0" lvl="0" indent="0" algn="l" defTabSz="457200" rtl="0" eaLnBrk="1" fontAlgn="auto" latinLnBrk="0" hangingPunct="1">
              <a:lnSpc>
                <a:spcPct val="100000"/>
              </a:lnSpc>
              <a:spcBef>
                <a:spcPts val="0"/>
              </a:spcBef>
              <a:spcAft>
                <a:spcPts val="0"/>
              </a:spcAft>
              <a:buClrTx/>
              <a:buSzTx/>
              <a:buFontTx/>
              <a:buNone/>
              <a:tabLst/>
              <a:defRPr/>
            </a:pPr>
            <a:endParaRPr lang="nl-NL" sz="1200" b="0" i="0" kern="1200" baseline="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nl-NL" sz="1200" b="0" i="0" kern="1200" dirty="0" smtClean="0">
                <a:solidFill>
                  <a:schemeClr val="tx1"/>
                </a:solidFill>
                <a:effectLst/>
                <a:latin typeface="+mn-lt"/>
                <a:ea typeface="+mn-ea"/>
                <a:cs typeface="+mn-cs"/>
              </a:rPr>
              <a:t>Merk op:</a:t>
            </a:r>
            <a:r>
              <a:rPr lang="nl-NL" sz="1200" b="0" i="0" kern="1200" baseline="0" dirty="0" smtClean="0">
                <a:solidFill>
                  <a:schemeClr val="tx1"/>
                </a:solidFill>
                <a:effectLst/>
                <a:latin typeface="+mn-lt"/>
                <a:ea typeface="+mn-ea"/>
                <a:cs typeface="+mn-cs"/>
              </a:rPr>
              <a:t> </a:t>
            </a:r>
            <a:r>
              <a:rPr lang="nl-NL" sz="1200" b="0" i="0" kern="1200" dirty="0" smtClean="0">
                <a:solidFill>
                  <a:schemeClr val="tx1"/>
                </a:solidFill>
                <a:effectLst/>
                <a:latin typeface="+mn-lt"/>
                <a:ea typeface="+mn-ea"/>
                <a:cs typeface="+mn-cs"/>
              </a:rPr>
              <a:t>Het ETL proces hebben we zelf ook al doorlopen toen we de data uit de IMDB dump overgezet hebben naar de FLETNIX database. Ook toen hebben we de data lichtelijk opgeschoond</a:t>
            </a:r>
            <a:r>
              <a:rPr lang="nl-NL" sz="1200" b="0" i="0" kern="1200" baseline="0" dirty="0" smtClean="0">
                <a:solidFill>
                  <a:schemeClr val="tx1"/>
                </a:solidFill>
                <a:effectLst/>
                <a:latin typeface="+mn-lt"/>
                <a:ea typeface="+mn-ea"/>
                <a:cs typeface="+mn-cs"/>
              </a:rPr>
              <a:t> en in een nieuwe structuur ingelezen.</a:t>
            </a:r>
          </a:p>
          <a:p>
            <a:pPr marL="0" marR="0" lvl="0" indent="0" algn="l" defTabSz="457200" rtl="0" eaLnBrk="1" fontAlgn="auto" latinLnBrk="0" hangingPunct="1">
              <a:lnSpc>
                <a:spcPct val="100000"/>
              </a:lnSpc>
              <a:spcBef>
                <a:spcPts val="0"/>
              </a:spcBef>
              <a:spcAft>
                <a:spcPts val="0"/>
              </a:spcAft>
              <a:buClrTx/>
              <a:buSzTx/>
              <a:buFontTx/>
              <a:buNone/>
              <a:tabLst/>
              <a:defRPr/>
            </a:pPr>
            <a:endParaRPr lang="nl-NL" sz="1200" b="0" i="0" kern="1200" baseline="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nl-NL" sz="1200" b="0" i="0" kern="120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nl-NL" sz="1200" b="0" i="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CEAF3CD7-CBBA-4212-9E95-977073171F4D}" type="slidenum">
              <a:rPr lang="nl-NL" smtClean="0">
                <a:solidFill>
                  <a:prstClr val="black"/>
                </a:solidFill>
                <a:latin typeface="Calibri"/>
              </a:rPr>
              <a:pPr/>
              <a:t>6</a:t>
            </a:fld>
            <a:endParaRPr lang="nl-NL">
              <a:solidFill>
                <a:prstClr val="black"/>
              </a:solidFill>
              <a:latin typeface="Calibri"/>
            </a:endParaRPr>
          </a:p>
        </p:txBody>
      </p:sp>
    </p:spTree>
    <p:extLst>
      <p:ext uri="{BB962C8B-B14F-4D97-AF65-F5344CB8AC3E}">
        <p14:creationId xmlns:p14="http://schemas.microsoft.com/office/powerpoint/2010/main" val="389869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nl-NL" sz="1200" b="0" i="0" kern="1200" baseline="0" dirty="0" smtClean="0">
                <a:solidFill>
                  <a:schemeClr val="tx1"/>
                </a:solidFill>
                <a:effectLst/>
                <a:latin typeface="+mn-lt"/>
                <a:ea typeface="+mn-ea"/>
                <a:cs typeface="+mn-cs"/>
              </a:rPr>
              <a:t>Binnen de HAN worden o.a. bronsystemen Alluris, SAS, CATS (student inschrijfsysteem), Exchange / LDAP, ect ontsloten naar eeen centrale database genaamd IMAO. </a:t>
            </a:r>
          </a:p>
          <a:p>
            <a:pPr marL="0" marR="0" lvl="0" indent="0" algn="l" defTabSz="457200" rtl="0" eaLnBrk="1" fontAlgn="auto" latinLnBrk="0" hangingPunct="1">
              <a:lnSpc>
                <a:spcPct val="100000"/>
              </a:lnSpc>
              <a:spcBef>
                <a:spcPts val="0"/>
              </a:spcBef>
              <a:spcAft>
                <a:spcPts val="0"/>
              </a:spcAft>
              <a:buClrTx/>
              <a:buSzTx/>
              <a:buFontTx/>
              <a:buNone/>
              <a:tabLst/>
              <a:defRPr/>
            </a:pPr>
            <a:r>
              <a:rPr lang="nl-NL" sz="1200" b="0" i="0" kern="1200" baseline="0" dirty="0" smtClean="0">
                <a:solidFill>
                  <a:schemeClr val="tx1"/>
                </a:solidFill>
                <a:effectLst/>
                <a:latin typeface="+mn-lt"/>
                <a:ea typeface="+mn-ea"/>
                <a:cs typeface="+mn-cs"/>
              </a:rPr>
              <a:t>Vanuit deze centrale database wordt informatie aan operationeel en tactisch management aangeboden ter ondersteuning van de besluitvorming.</a:t>
            </a:r>
          </a:p>
          <a:p>
            <a:pPr marL="0" marR="0" lvl="0" indent="0" algn="l" defTabSz="457200" rtl="0" eaLnBrk="1" fontAlgn="auto" latinLnBrk="0" hangingPunct="1">
              <a:lnSpc>
                <a:spcPct val="100000"/>
              </a:lnSpc>
              <a:spcBef>
                <a:spcPts val="0"/>
              </a:spcBef>
              <a:spcAft>
                <a:spcPts val="0"/>
              </a:spcAft>
              <a:buClrTx/>
              <a:buSzTx/>
              <a:buFontTx/>
              <a:buNone/>
              <a:tabLst/>
              <a:defRPr/>
            </a:pPr>
            <a:endParaRPr lang="nl-NL" sz="1200" b="0" i="0" kern="1200" dirty="0" smtClean="0">
              <a:solidFill>
                <a:schemeClr val="tx1"/>
              </a:solidFill>
              <a:effectLst/>
              <a:latin typeface="+mn-lt"/>
              <a:ea typeface="+mn-ea"/>
              <a:cs typeface="+mn-cs"/>
            </a:endParaRPr>
          </a:p>
          <a:p>
            <a:r>
              <a:rPr lang="nl-NL" sz="1200" kern="1200" dirty="0" smtClean="0">
                <a:solidFill>
                  <a:schemeClr val="tx1"/>
                </a:solidFill>
                <a:effectLst/>
                <a:latin typeface="+mn-lt"/>
                <a:ea typeface="+mn-ea"/>
                <a:cs typeface="+mn-cs"/>
              </a:rPr>
              <a:t>Voorbeelden van informatie verzoeken uit meerdere bronnen zijn:</a:t>
            </a:r>
            <a:endParaRPr lang="en-GB" sz="1200" kern="1200" dirty="0" smtClean="0">
              <a:solidFill>
                <a:schemeClr val="tx1"/>
              </a:solidFill>
              <a:effectLst/>
              <a:latin typeface="+mn-lt"/>
              <a:ea typeface="+mn-ea"/>
              <a:cs typeface="+mn-cs"/>
            </a:endParaRPr>
          </a:p>
          <a:p>
            <a:pPr lvl="0"/>
            <a:r>
              <a:rPr lang="nl-NL" sz="1200" kern="1200" dirty="0" smtClean="0">
                <a:solidFill>
                  <a:schemeClr val="tx1"/>
                </a:solidFill>
                <a:effectLst/>
                <a:latin typeface="+mn-lt"/>
                <a:ea typeface="+mn-ea"/>
                <a:cs typeface="+mn-cs"/>
              </a:rPr>
              <a:t>Hoeveel studenten die naar een open dag geweest zijn melden zich ook echt aan? (In Summit staan de open dagen met wie daar geweest zijn en in Cats staan de aanmeldingen/inschrijvingen)</a:t>
            </a:r>
            <a:endParaRPr lang="en-GB" sz="1200" kern="1200" dirty="0" smtClean="0">
              <a:solidFill>
                <a:schemeClr val="tx1"/>
              </a:solidFill>
              <a:effectLst/>
              <a:latin typeface="+mn-lt"/>
              <a:ea typeface="+mn-ea"/>
              <a:cs typeface="+mn-cs"/>
            </a:endParaRPr>
          </a:p>
          <a:p>
            <a:pPr lvl="0"/>
            <a:r>
              <a:rPr lang="nl-NL" sz="1200" kern="1200" dirty="0" smtClean="0">
                <a:solidFill>
                  <a:schemeClr val="tx1"/>
                </a:solidFill>
                <a:effectLst/>
                <a:latin typeface="+mn-lt"/>
                <a:ea typeface="+mn-ea"/>
                <a:cs typeface="+mn-cs"/>
              </a:rPr>
              <a:t>Hoe doen de studenten het bij de HAN per vooropleiding (In Cast staan de vooropleidingen, in Alluris de studiepunten)</a:t>
            </a:r>
            <a:endParaRPr lang="en-GB" sz="1200" kern="1200" dirty="0" smtClean="0">
              <a:solidFill>
                <a:schemeClr val="tx1"/>
              </a:solidFill>
              <a:effectLst/>
              <a:latin typeface="+mn-lt"/>
              <a:ea typeface="+mn-ea"/>
              <a:cs typeface="+mn-cs"/>
            </a:endParaRPr>
          </a:p>
          <a:p>
            <a:pPr lvl="0"/>
            <a:r>
              <a:rPr lang="nl-NL" sz="1200" kern="1200" dirty="0" smtClean="0">
                <a:solidFill>
                  <a:schemeClr val="tx1"/>
                </a:solidFill>
                <a:effectLst/>
                <a:latin typeface="+mn-lt"/>
                <a:ea typeface="+mn-ea"/>
                <a:cs typeface="+mn-cs"/>
              </a:rPr>
              <a:t>Hoeveel bestellingen worden er automatisch betaald (bestellingen staan in Proquro, facturen komen binnen via DAX en worden deze vanzelf gematched of moet er handmatig iets gedaan worden?)</a:t>
            </a:r>
            <a:endParaRPr lang="en-GB" sz="1200" kern="1200" dirty="0" smtClean="0">
              <a:solidFill>
                <a:schemeClr val="tx1"/>
              </a:solidFill>
              <a:effectLst/>
              <a:latin typeface="+mn-lt"/>
              <a:ea typeface="+mn-ea"/>
              <a:cs typeface="+mn-cs"/>
            </a:endParaRPr>
          </a:p>
          <a:p>
            <a:pPr lvl="0"/>
            <a:r>
              <a:rPr lang="nl-NL" sz="1200" kern="1200" dirty="0" smtClean="0">
                <a:solidFill>
                  <a:schemeClr val="tx1"/>
                </a:solidFill>
                <a:effectLst/>
                <a:latin typeface="+mn-lt"/>
                <a:ea typeface="+mn-ea"/>
                <a:cs typeface="+mn-cs"/>
              </a:rPr>
              <a:t>Een groot probleem is hoe rapporteer je verschillende gegevens over verschillende structuren: In het HR systeem staat de organisatie structuur, in Cats en Alluris staan de Opleidingen, in DAX een kostenplaatsenstructuur enz. Toch wil je weten hoeveel studenten, medewerkers, uitgaven er zijn per faculteit/instituut terwijl er niet altijd een koppeling is tussen de diverse systemen.</a:t>
            </a:r>
            <a:endParaRPr lang="en-GB" dirty="0" smtClean="0"/>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7</a:t>
            </a:fld>
            <a:endParaRPr lang="en-US"/>
          </a:p>
        </p:txBody>
      </p:sp>
    </p:spTree>
    <p:extLst>
      <p:ext uri="{BB962C8B-B14F-4D97-AF65-F5344CB8AC3E}">
        <p14:creationId xmlns:p14="http://schemas.microsoft.com/office/powerpoint/2010/main" val="3022663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8</a:t>
            </a:fld>
            <a:endParaRPr lang="en-US"/>
          </a:p>
        </p:txBody>
      </p:sp>
    </p:spTree>
    <p:extLst>
      <p:ext uri="{BB962C8B-B14F-4D97-AF65-F5344CB8AC3E}">
        <p14:creationId xmlns:p14="http://schemas.microsoft.com/office/powerpoint/2010/main" val="18931153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smtClean="0"/>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smtClean="0"/>
              <a:t>Making  Big Data Approachable  and Valuable: http://www.sas.com/content/dam/SAS/en_us/doc/whitepaper2/sas-data-visualization-marketpulse-106176.pdf</a:t>
            </a:r>
          </a:p>
          <a:p>
            <a:endParaRPr lang="en-GB" dirty="0"/>
          </a:p>
        </p:txBody>
      </p:sp>
      <p:sp>
        <p:nvSpPr>
          <p:cNvPr id="4" name="Slide Number Placeholder 3"/>
          <p:cNvSpPr>
            <a:spLocks noGrp="1"/>
          </p:cNvSpPr>
          <p:nvPr>
            <p:ph type="sldNum" sz="quarter" idx="10"/>
          </p:nvPr>
        </p:nvSpPr>
        <p:spPr/>
        <p:txBody>
          <a:bodyPr/>
          <a:lstStyle/>
          <a:p>
            <a:fld id="{438542CC-6F26-A34B-8E15-4341DD4E0F8B}" type="slidenum">
              <a:rPr lang="en-US" smtClean="0"/>
              <a:t>9</a:t>
            </a:fld>
            <a:endParaRPr lang="en-US"/>
          </a:p>
        </p:txBody>
      </p:sp>
    </p:spTree>
    <p:extLst>
      <p:ext uri="{BB962C8B-B14F-4D97-AF65-F5344CB8AC3E}">
        <p14:creationId xmlns:p14="http://schemas.microsoft.com/office/powerpoint/2010/main" val="19245338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9" name="Tijdelijke aanduiding voor afbeelding 8"/>
          <p:cNvSpPr>
            <a:spLocks noGrp="1"/>
          </p:cNvSpPr>
          <p:nvPr>
            <p:ph type="pic" sz="quarter" idx="10" hasCustomPrompt="1"/>
          </p:nvPr>
        </p:nvSpPr>
        <p:spPr>
          <a:xfrm>
            <a:off x="0" y="863600"/>
            <a:ext cx="9144000" cy="5994400"/>
          </a:xfrm>
        </p:spPr>
        <p:txBody>
          <a:bodyPr anchor="t" anchorCtr="1"/>
          <a:lstStyle/>
          <a:p>
            <a:r>
              <a:rPr lang="nl-NL" dirty="0" smtClean="0"/>
              <a:t>afbeelding toevoegen (optioneel)</a:t>
            </a:r>
            <a:endParaRPr lang="nl-NL" dirty="0"/>
          </a:p>
        </p:txBody>
      </p:sp>
      <p:sp>
        <p:nvSpPr>
          <p:cNvPr id="10" name="Rechthoek 9"/>
          <p:cNvSpPr/>
          <p:nvPr userDrawn="1"/>
        </p:nvSpPr>
        <p:spPr>
          <a:xfrm>
            <a:off x="2766703" y="2844800"/>
            <a:ext cx="6377297" cy="2032000"/>
          </a:xfrm>
          <a:prstGeom prst="rect">
            <a:avLst/>
          </a:prstGeom>
          <a:solidFill>
            <a:srgbClr val="98865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a:p>
        </p:txBody>
      </p:sp>
      <p:sp>
        <p:nvSpPr>
          <p:cNvPr id="16" name="Title Placeholder 1"/>
          <p:cNvSpPr>
            <a:spLocks noGrp="1"/>
          </p:cNvSpPr>
          <p:nvPr>
            <p:ph type="title" hasCustomPrompt="1"/>
          </p:nvPr>
        </p:nvSpPr>
        <p:spPr>
          <a:xfrm>
            <a:off x="2766704" y="3420987"/>
            <a:ext cx="6102660" cy="650375"/>
          </a:xfrm>
          <a:prstGeom prst="rect">
            <a:avLst/>
          </a:prstGeom>
        </p:spPr>
        <p:txBody>
          <a:bodyPr vert="horz" lIns="91440" tIns="45720" rIns="91440" bIns="45720" rtlCol="0" anchor="t">
            <a:noAutofit/>
          </a:bodyPr>
          <a:lstStyle>
            <a:lvl1pPr>
              <a:defRPr b="1" i="0">
                <a:latin typeface="Helvetica Neue"/>
                <a:cs typeface="Helvetica Neue"/>
              </a:defRPr>
            </a:lvl1pPr>
          </a:lstStyle>
          <a:p>
            <a:r>
              <a:rPr lang="nl-NL" dirty="0" smtClean="0"/>
              <a:t>titel in kleine letters</a:t>
            </a:r>
            <a:endParaRPr lang="en-US" dirty="0"/>
          </a:p>
        </p:txBody>
      </p:sp>
      <p:sp>
        <p:nvSpPr>
          <p:cNvPr id="17" name="Content Placeholder 2"/>
          <p:cNvSpPr>
            <a:spLocks noGrp="1"/>
          </p:cNvSpPr>
          <p:nvPr>
            <p:ph idx="16" hasCustomPrompt="1"/>
          </p:nvPr>
        </p:nvSpPr>
        <p:spPr>
          <a:xfrm>
            <a:off x="2766705" y="3984455"/>
            <a:ext cx="6102660" cy="393744"/>
          </a:xfrm>
        </p:spPr>
        <p:txBody>
          <a:bodyPr/>
          <a:lstStyle>
            <a:lvl1pPr marL="0" indent="0">
              <a:buFont typeface="Arial"/>
              <a:buNone/>
              <a:defRPr b="0" i="0">
                <a:solidFill>
                  <a:schemeClr val="bg1"/>
                </a:solidFill>
                <a:latin typeface="Helvetica Neue"/>
                <a:cs typeface="Helvetica Neue"/>
              </a:defRPr>
            </a:lvl1pPr>
          </a:lstStyle>
          <a:p>
            <a:r>
              <a:rPr lang="nl-NL" dirty="0" smtClean="0"/>
              <a:t>titel in kleine letters</a:t>
            </a:r>
            <a:endParaRPr lang="en-US" dirty="0"/>
          </a:p>
        </p:txBody>
      </p:sp>
    </p:spTree>
    <p:extLst>
      <p:ext uri="{BB962C8B-B14F-4D97-AF65-F5344CB8AC3E}">
        <p14:creationId xmlns:p14="http://schemas.microsoft.com/office/powerpoint/2010/main" val="2452051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145143" y="1096887"/>
            <a:ext cx="8724220" cy="650375"/>
          </a:xfrm>
          <a:prstGeom prst="rect">
            <a:avLst/>
          </a:prstGeom>
        </p:spPr>
        <p:txBody>
          <a:bodyPr vert="horz" lIns="91440" tIns="45720" rIns="91440" bIns="45720" rtlCol="0" anchor="t">
            <a:noAutofit/>
          </a:bodyPr>
          <a:lstStyle>
            <a:lvl1pPr>
              <a:defRPr b="1" i="0">
                <a:latin typeface="Helvetica Neue"/>
                <a:cs typeface="Helvetica Neue"/>
              </a:defRPr>
            </a:lvl1pPr>
          </a:lstStyle>
          <a:p>
            <a:r>
              <a:rPr lang="nl-NL" dirty="0" smtClean="0"/>
              <a:t>titel in kleine letters</a:t>
            </a:r>
            <a:endParaRPr lang="en-US" dirty="0"/>
          </a:p>
        </p:txBody>
      </p:sp>
      <p:sp>
        <p:nvSpPr>
          <p:cNvPr id="9" name="Content Placeholder 2"/>
          <p:cNvSpPr>
            <a:spLocks noGrp="1"/>
          </p:cNvSpPr>
          <p:nvPr>
            <p:ph idx="13" hasCustomPrompt="1"/>
          </p:nvPr>
        </p:nvSpPr>
        <p:spPr>
          <a:xfrm>
            <a:off x="2766703" y="2017337"/>
            <a:ext cx="6102660" cy="4319964"/>
          </a:xfrm>
        </p:spPr>
        <p:txBody>
          <a:bodyPr/>
          <a:lstStyle>
            <a:lvl1pPr marL="0" indent="0">
              <a:buFontTx/>
              <a:buNone/>
              <a:defRPr b="1" i="0" baseline="0">
                <a:latin typeface="Helvetica Neue"/>
                <a:cs typeface="Helvetica Neue"/>
              </a:defRPr>
            </a:lvl1pPr>
          </a:lstStyle>
          <a:p>
            <a:r>
              <a:rPr lang="nl-NL" dirty="0" smtClean="0"/>
              <a:t>Gebruik deze gehele 2/3-kolom voor de belangrijke gegevens of afbeeldingen.</a:t>
            </a:r>
          </a:p>
          <a:p>
            <a:endParaRPr lang="nl-NL" dirty="0" smtClean="0"/>
          </a:p>
          <a:p>
            <a:pPr marL="342900" indent="-342900">
              <a:buFont typeface="Arial"/>
              <a:buChar char="•"/>
            </a:pPr>
            <a:r>
              <a:rPr lang="nl-NL" dirty="0" smtClean="0"/>
              <a:t>of </a:t>
            </a:r>
            <a:r>
              <a:rPr lang="nl-NL" dirty="0" err="1" smtClean="0"/>
              <a:t>bullets</a:t>
            </a:r>
            <a:endParaRPr lang="nl-NL" dirty="0" smtClean="0"/>
          </a:p>
          <a:p>
            <a:pPr marL="342900" indent="-342900">
              <a:buFont typeface="Arial"/>
              <a:buChar char="•"/>
            </a:pPr>
            <a:r>
              <a:rPr lang="nl-NL" dirty="0" smtClean="0"/>
              <a:t>en nog meer </a:t>
            </a:r>
            <a:r>
              <a:rPr lang="nl-NL" dirty="0" err="1" smtClean="0"/>
              <a:t>bullets</a:t>
            </a:r>
            <a:endParaRPr lang="nl-NL" dirty="0" smtClean="0"/>
          </a:p>
          <a:p>
            <a:pPr marL="342900" indent="-342900">
              <a:buFont typeface="Arial"/>
              <a:buChar char="•"/>
            </a:pPr>
            <a:r>
              <a:rPr lang="nl-NL" dirty="0" smtClean="0"/>
              <a:t>einde</a:t>
            </a:r>
          </a:p>
        </p:txBody>
      </p:sp>
      <p:sp>
        <p:nvSpPr>
          <p:cNvPr id="16" name="Content Placeholder 2"/>
          <p:cNvSpPr>
            <a:spLocks noGrp="1"/>
          </p:cNvSpPr>
          <p:nvPr>
            <p:ph idx="16" hasCustomPrompt="1"/>
          </p:nvPr>
        </p:nvSpPr>
        <p:spPr>
          <a:xfrm>
            <a:off x="145143" y="1660355"/>
            <a:ext cx="8724221" cy="281567"/>
          </a:xfrm>
        </p:spPr>
        <p:txBody>
          <a:bodyPr/>
          <a:lstStyle>
            <a:lvl1pPr marL="0" indent="0">
              <a:buFont typeface="Arial"/>
              <a:buNone/>
              <a:defRPr b="0" i="0">
                <a:latin typeface="Helvetica Neue"/>
                <a:cs typeface="Helvetica Neue"/>
              </a:defRPr>
            </a:lvl1pPr>
          </a:lstStyle>
          <a:p>
            <a:r>
              <a:rPr lang="nl-NL" dirty="0" smtClean="0"/>
              <a:t>titel in kleine letters</a:t>
            </a:r>
            <a:endParaRPr lang="en-US" dirty="0"/>
          </a:p>
        </p:txBody>
      </p:sp>
      <p:sp>
        <p:nvSpPr>
          <p:cNvPr id="8" name="Content Placeholder 2"/>
          <p:cNvSpPr>
            <a:spLocks noGrp="1"/>
          </p:cNvSpPr>
          <p:nvPr>
            <p:ph idx="17" hasCustomPrompt="1"/>
          </p:nvPr>
        </p:nvSpPr>
        <p:spPr>
          <a:xfrm>
            <a:off x="2766703" y="381569"/>
            <a:ext cx="6102659" cy="365125"/>
          </a:xfrm>
        </p:spPr>
        <p:txBody>
          <a:bodyPr>
            <a:normAutofit/>
          </a:bodyPr>
          <a:lstStyle>
            <a:lvl1pPr marL="0" indent="0" algn="r">
              <a:buFont typeface="Arial"/>
              <a:buNone/>
              <a:defRPr sz="1200" b="0" i="0">
                <a:solidFill>
                  <a:schemeClr val="bg1"/>
                </a:solidFill>
                <a:latin typeface="Helvetica Neue"/>
                <a:cs typeface="Helvetica Neue"/>
              </a:defRPr>
            </a:lvl1pPr>
          </a:lstStyle>
          <a:p>
            <a:fld id="{C39CD6CD-D22F-ED4D-A51C-BA6EDB5BCAE0}" type="slidenum">
              <a:rPr lang="en-US" smtClean="0"/>
              <a:t>‹nr.›</a:t>
            </a:fld>
            <a:r>
              <a:rPr lang="en-US" dirty="0" smtClean="0"/>
              <a:t> van </a:t>
            </a:r>
            <a:endParaRPr lang="en-US" dirty="0"/>
          </a:p>
        </p:txBody>
      </p:sp>
      <p:sp>
        <p:nvSpPr>
          <p:cNvPr id="13" name="Content Placeholder 2"/>
          <p:cNvSpPr>
            <a:spLocks noGrp="1"/>
          </p:cNvSpPr>
          <p:nvPr>
            <p:ph idx="19" hasCustomPrompt="1"/>
          </p:nvPr>
        </p:nvSpPr>
        <p:spPr>
          <a:xfrm>
            <a:off x="145143" y="2017337"/>
            <a:ext cx="2458357" cy="4319964"/>
          </a:xfrm>
        </p:spPr>
        <p:txBody>
          <a:bodyPr>
            <a:normAutofit/>
          </a:bodyPr>
          <a:lstStyle>
            <a:lvl1pPr marL="0" indent="0">
              <a:buFont typeface="Arial"/>
              <a:buNone/>
              <a:defRPr sz="1400" b="0" i="0">
                <a:solidFill>
                  <a:schemeClr val="bg1">
                    <a:lumMod val="65000"/>
                  </a:schemeClr>
                </a:solidFill>
                <a:latin typeface="Helvetica Neue"/>
                <a:cs typeface="Helvetica Neue"/>
              </a:defRPr>
            </a:lvl1pPr>
          </a:lstStyle>
          <a:p>
            <a:r>
              <a:rPr lang="nl-NL" dirty="0" smtClean="0"/>
              <a:t>Eventuele aantekeningen, verduidelijkingen of bronvermelding komen in deze 1/3-kolom.</a:t>
            </a:r>
          </a:p>
          <a:p>
            <a:endParaRPr lang="nl-NL" dirty="0" smtClean="0"/>
          </a:p>
          <a:p>
            <a:r>
              <a:rPr lang="nl-NL" dirty="0" smtClean="0"/>
              <a:t>hallo</a:t>
            </a:r>
          </a:p>
          <a:p>
            <a:endParaRPr lang="en-US" dirty="0"/>
          </a:p>
        </p:txBody>
      </p:sp>
    </p:spTree>
    <p:extLst>
      <p:ext uri="{BB962C8B-B14F-4D97-AF65-F5344CB8AC3E}">
        <p14:creationId xmlns:p14="http://schemas.microsoft.com/office/powerpoint/2010/main" val="124504058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07391" y="1096887"/>
            <a:ext cx="8681024" cy="692991"/>
          </a:xfrm>
        </p:spPr>
        <p:txBody>
          <a:bodyPr/>
          <a:lstStyle/>
          <a:p>
            <a:r>
              <a:rPr lang="en-US" smtClean="0"/>
              <a:t>Click to edit Master title style</a:t>
            </a:r>
            <a:endParaRPr lang="nl-NL"/>
          </a:p>
        </p:txBody>
      </p:sp>
      <p:sp>
        <p:nvSpPr>
          <p:cNvPr id="3" name="Content Placeholder 2"/>
          <p:cNvSpPr>
            <a:spLocks noGrp="1"/>
          </p:cNvSpPr>
          <p:nvPr>
            <p:ph idx="1"/>
          </p:nvPr>
        </p:nvSpPr>
        <p:spPr>
          <a:xfrm>
            <a:off x="207391" y="1932495"/>
            <a:ext cx="8661971" cy="419367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Tree>
    <p:extLst>
      <p:ext uri="{BB962C8B-B14F-4D97-AF65-F5344CB8AC3E}">
        <p14:creationId xmlns:p14="http://schemas.microsoft.com/office/powerpoint/2010/main" val="68206489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emf"/><Relationship Id="rId5" Type="http://schemas.openxmlformats.org/officeDocument/2006/relationships/image" Target="../media/image1.em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4963" y="1096887"/>
            <a:ext cx="8633451" cy="692991"/>
          </a:xfrm>
          <a:prstGeom prst="rect">
            <a:avLst/>
          </a:prstGeom>
        </p:spPr>
        <p:txBody>
          <a:bodyPr vert="horz" lIns="91440" tIns="45720" rIns="91440" bIns="45720" rtlCol="0" anchor="t">
            <a:noAutofit/>
          </a:bodyPr>
          <a:lstStyle/>
          <a:p>
            <a:r>
              <a:rPr lang="nl-NL" dirty="0" smtClean="0"/>
              <a:t>titels in kleine letters!</a:t>
            </a:r>
            <a:endParaRPr lang="en-US" dirty="0"/>
          </a:p>
        </p:txBody>
      </p:sp>
      <p:sp>
        <p:nvSpPr>
          <p:cNvPr id="3" name="Text Placeholder 2"/>
          <p:cNvSpPr>
            <a:spLocks noGrp="1"/>
          </p:cNvSpPr>
          <p:nvPr>
            <p:ph type="body" idx="1"/>
          </p:nvPr>
        </p:nvSpPr>
        <p:spPr>
          <a:xfrm>
            <a:off x="254963" y="1923067"/>
            <a:ext cx="8614399" cy="4203097"/>
          </a:xfrm>
          <a:prstGeom prst="rect">
            <a:avLst/>
          </a:prstGeom>
        </p:spPr>
        <p:txBody>
          <a:bodyPr vert="horz" lIns="91440" tIns="45720" rIns="91440" bIns="45720" rtlCol="0">
            <a:normAutofit/>
          </a:bodyPr>
          <a:lstStyle/>
          <a:p>
            <a:pPr lvl="0"/>
            <a:r>
              <a:rPr lang="nl-NL" dirty="0" smtClean="0"/>
              <a:t>Click </a:t>
            </a:r>
            <a:r>
              <a:rPr lang="nl-NL" dirty="0" err="1" smtClean="0"/>
              <a:t>to</a:t>
            </a:r>
            <a:r>
              <a:rPr lang="nl-NL" dirty="0" smtClean="0"/>
              <a:t> </a:t>
            </a:r>
            <a:r>
              <a:rPr lang="nl-NL" dirty="0" err="1" smtClean="0"/>
              <a:t>edit</a:t>
            </a:r>
            <a:r>
              <a:rPr lang="nl-NL" dirty="0" smtClean="0"/>
              <a:t> Master </a:t>
            </a:r>
            <a:r>
              <a:rPr lang="nl-NL" dirty="0" err="1" smtClean="0"/>
              <a:t>text</a:t>
            </a:r>
            <a:r>
              <a:rPr lang="nl-NL" dirty="0" smtClean="0"/>
              <a:t> </a:t>
            </a:r>
            <a:r>
              <a:rPr lang="nl-NL" dirty="0" err="1" smtClean="0"/>
              <a:t>styles</a:t>
            </a:r>
            <a:endParaRPr lang="nl-NL" dirty="0" smtClean="0"/>
          </a:p>
          <a:p>
            <a:pPr lvl="1"/>
            <a:r>
              <a:rPr lang="nl-NL" dirty="0" smtClean="0"/>
              <a:t>Second level</a:t>
            </a:r>
          </a:p>
          <a:p>
            <a:pPr lvl="2"/>
            <a:r>
              <a:rPr lang="nl-NL" dirty="0" err="1" smtClean="0"/>
              <a:t>Third</a:t>
            </a:r>
            <a:r>
              <a:rPr lang="nl-NL" dirty="0" smtClean="0"/>
              <a:t> level</a:t>
            </a:r>
          </a:p>
          <a:p>
            <a:pPr lvl="3"/>
            <a:r>
              <a:rPr lang="nl-NL" dirty="0" err="1" smtClean="0"/>
              <a:t>Fourth</a:t>
            </a:r>
            <a:r>
              <a:rPr lang="nl-NL" dirty="0" smtClean="0"/>
              <a:t> level</a:t>
            </a:r>
          </a:p>
          <a:p>
            <a:pPr lvl="4"/>
            <a:r>
              <a:rPr lang="nl-NL" dirty="0" err="1" smtClean="0"/>
              <a:t>Fifth</a:t>
            </a:r>
            <a:r>
              <a:rPr lang="nl-NL" dirty="0" smtClean="0"/>
              <a:t> level</a:t>
            </a:r>
            <a:endParaRPr lang="en-US" dirty="0"/>
          </a:p>
        </p:txBody>
      </p:sp>
      <p:pic>
        <p:nvPicPr>
          <p:cNvPr id="18" name="Afbeelding 17" descr="logooo.pdf"/>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54963" y="473870"/>
            <a:ext cx="1877156" cy="324326"/>
          </a:xfrm>
          <a:prstGeom prst="rect">
            <a:avLst/>
          </a:prstGeom>
        </p:spPr>
      </p:pic>
      <p:pic>
        <p:nvPicPr>
          <p:cNvPr id="20" name="Afbeelding 19" descr="logo_han.pdf"/>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8215671" y="6416822"/>
            <a:ext cx="653691" cy="161997"/>
          </a:xfrm>
          <a:prstGeom prst="rect">
            <a:avLst/>
          </a:prstGeom>
        </p:spPr>
      </p:pic>
      <p:pic>
        <p:nvPicPr>
          <p:cNvPr id="4" name="Afbeelding 3" descr="balkjekarton.pdf"/>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0" y="0"/>
            <a:ext cx="9144000" cy="870857"/>
          </a:xfrm>
          <a:prstGeom prst="rect">
            <a:avLst/>
          </a:prstGeom>
        </p:spPr>
      </p:pic>
    </p:spTree>
    <p:extLst>
      <p:ext uri="{BB962C8B-B14F-4D97-AF65-F5344CB8AC3E}">
        <p14:creationId xmlns:p14="http://schemas.microsoft.com/office/powerpoint/2010/main" val="1210867609"/>
      </p:ext>
    </p:extLst>
  </p:cSld>
  <p:clrMap bg1="lt1" tx1="dk1" bg2="lt2" tx2="dk2" accent1="accent1" accent2="accent2" accent3="accent3" accent4="accent4" accent5="accent5" accent6="accent6" hlink="hlink" folHlink="folHlink"/>
  <p:sldLayoutIdLst>
    <p:sldLayoutId id="2147483650" r:id="rId1"/>
    <p:sldLayoutId id="2147483649" r:id="rId2"/>
    <p:sldLayoutId id="2147483652" r:id="rId3"/>
  </p:sldLayoutIdLst>
  <p:hf hdr="0" ftr="0" dt="0"/>
  <p:txStyles>
    <p:titleStyle>
      <a:lvl1pPr algn="l" defTabSz="457200" rtl="0" eaLnBrk="1" latinLnBrk="0" hangingPunct="1">
        <a:spcBef>
          <a:spcPct val="0"/>
        </a:spcBef>
        <a:buNone/>
        <a:defRPr sz="3600" b="1" i="0" kern="1200">
          <a:solidFill>
            <a:schemeClr val="tx1"/>
          </a:solidFill>
          <a:latin typeface="Helvetica Neue"/>
          <a:ea typeface="+mj-ea"/>
          <a:cs typeface="Helvetica Neue"/>
        </a:defRPr>
      </a:lvl1pPr>
    </p:titleStyle>
    <p:bodyStyle>
      <a:lvl1pPr marL="0" indent="0" algn="l" defTabSz="457200" rtl="0" eaLnBrk="1" latinLnBrk="0" hangingPunct="1">
        <a:spcBef>
          <a:spcPct val="20000"/>
        </a:spcBef>
        <a:buFont typeface="Arial"/>
        <a:buNone/>
        <a:defRPr sz="2000" b="1" i="0" kern="1200">
          <a:solidFill>
            <a:schemeClr val="tx1"/>
          </a:solidFill>
          <a:latin typeface="Helvetica Neue"/>
          <a:ea typeface="+mn-ea"/>
          <a:cs typeface="Helvetica Neue"/>
        </a:defRPr>
      </a:lvl1pPr>
      <a:lvl2pPr marL="742950" indent="-285750" algn="l" defTabSz="457200" rtl="0" eaLnBrk="1" latinLnBrk="0" hangingPunct="1">
        <a:spcBef>
          <a:spcPct val="20000"/>
        </a:spcBef>
        <a:buFont typeface="Arial"/>
        <a:buChar char="–"/>
        <a:defRPr sz="2000" b="0" i="0" kern="1200">
          <a:solidFill>
            <a:schemeClr val="tx1"/>
          </a:solidFill>
          <a:latin typeface="Helvetica Neue"/>
          <a:ea typeface="+mn-ea"/>
          <a:cs typeface="Helvetica Neue"/>
        </a:defRPr>
      </a:lvl2pPr>
      <a:lvl3pPr marL="1143000" indent="-228600" algn="l" defTabSz="457200" rtl="0" eaLnBrk="1" latinLnBrk="0" hangingPunct="1">
        <a:spcBef>
          <a:spcPct val="20000"/>
        </a:spcBef>
        <a:buFont typeface="Arial"/>
        <a:buChar char="•"/>
        <a:defRPr sz="1600" b="0" i="0" kern="1200">
          <a:solidFill>
            <a:schemeClr val="tx1"/>
          </a:solidFill>
          <a:latin typeface="Helvetica Neue"/>
          <a:ea typeface="+mn-ea"/>
          <a:cs typeface="Helvetica Neue"/>
        </a:defRPr>
      </a:lvl3pPr>
      <a:lvl4pPr marL="1600200" indent="-228600" algn="l" defTabSz="457200" rtl="0" eaLnBrk="1" latinLnBrk="0" hangingPunct="1">
        <a:spcBef>
          <a:spcPct val="20000"/>
        </a:spcBef>
        <a:buFont typeface="Arial"/>
        <a:buChar char="–"/>
        <a:defRPr sz="1200" b="1" i="1" kern="1200">
          <a:solidFill>
            <a:schemeClr val="tx1"/>
          </a:solidFill>
          <a:latin typeface="Helvetica Neue Light"/>
          <a:ea typeface="+mn-ea"/>
          <a:cs typeface="Helvetica Neue Light"/>
        </a:defRPr>
      </a:lvl4pPr>
      <a:lvl5pPr marL="2057400" indent="-228600" algn="l" defTabSz="457200" rtl="0" eaLnBrk="1" latinLnBrk="0" hangingPunct="1">
        <a:spcBef>
          <a:spcPct val="20000"/>
        </a:spcBef>
        <a:buFont typeface="Arial"/>
        <a:buChar char="»"/>
        <a:defRPr sz="1200" b="1" i="1" kern="1200">
          <a:solidFill>
            <a:schemeClr val="tx1"/>
          </a:solidFill>
          <a:latin typeface="Helvetica Neue Light"/>
          <a:ea typeface="+mn-ea"/>
          <a:cs typeface="Helvetica Neue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flowingdata.com/2015/12/15/a-day-in-the-life-of-americans/" TargetMode="External"/><Relationship Id="rId5" Type="http://schemas.openxmlformats.org/officeDocument/2006/relationships/image" Target="../media/image3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www.google.com/trends/explore?q=netflix"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1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hyperlink" Target="http://www.informationisbeautiful.net/visualizations/the-hollywood-insider/"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extremepresentation.typepad.com/blog/2008/06/visualization-taxonomies.html"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9.jpeg"/></Relationships>
</file>

<file path=ppt/slides/_rels/slide14.xml.rels><?xml version="1.0" encoding="UTF-8" standalone="yes"?>
<Relationships xmlns="http://schemas.openxmlformats.org/package/2006/relationships"><Relationship Id="rId3" Type="http://schemas.openxmlformats.org/officeDocument/2006/relationships/hyperlink" Target="https://ir.netflix.com/long-term-view.cfm"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15.xml.rels><?xml version="1.0" encoding="UTF-8" standalone="yes"?>
<Relationships xmlns="http://schemas.openxmlformats.org/package/2006/relationships"><Relationship Id="rId3" Type="http://schemas.openxmlformats.org/officeDocument/2006/relationships/hyperlink" Target="https://ir.netflix.com/long-term-view.cf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2.jpeg"/><Relationship Id="rId4" Type="http://schemas.openxmlformats.org/officeDocument/2006/relationships/hyperlink" Target="http://radicalhub.com/a-big-year-for-netflix/"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econsultancy.com/blog/62844-24-beautifully-designed-web-dashboards-that-data-geeks-will-lov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plus.google.com/collection/A7sYV"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hyperlink" Target="http://observer.com/2016/01/can-we-use-big-data-to-create-hit-tv-shows-as-addictive-as-breaking-bad/" TargetMode="External"/><Relationship Id="rId4" Type="http://schemas.openxmlformats.org/officeDocument/2006/relationships/hyperlink" Target="https://app.pluralsight.com/player?course=business-dashboard-fundamentals&amp;author=ben-sullins&amp;name=business-dashboard-fundamentals-m2&amp;clip=1&amp;mode=liv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en.wikipedia.org/wiki/DIKW_Pyramid" TargetMode="External"/><Relationship Id="rId5" Type="http://schemas.openxmlformats.org/officeDocument/2006/relationships/image" Target="../media/image7.png"/><Relationship Id="rId4" Type="http://schemas.openxmlformats.org/officeDocument/2006/relationships/hyperlink" Target="http://www.frankwatching.com/archive/2011/04/09/sociale-media-maken-manipulatie-beurskoersen-mogelij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18" Type="http://schemas.openxmlformats.org/officeDocument/2006/relationships/image" Target="../media/image23.png"/><Relationship Id="rId26" Type="http://schemas.openxmlformats.org/officeDocument/2006/relationships/image" Target="../media/image31.png"/><Relationship Id="rId3" Type="http://schemas.openxmlformats.org/officeDocument/2006/relationships/image" Target="../media/image8.png"/><Relationship Id="rId21" Type="http://schemas.openxmlformats.org/officeDocument/2006/relationships/image" Target="../media/image26.png"/><Relationship Id="rId7" Type="http://schemas.openxmlformats.org/officeDocument/2006/relationships/image" Target="../media/image12.png"/><Relationship Id="rId12" Type="http://schemas.openxmlformats.org/officeDocument/2006/relationships/image" Target="../media/image17.png"/><Relationship Id="rId17" Type="http://schemas.openxmlformats.org/officeDocument/2006/relationships/image" Target="../media/image22.png"/><Relationship Id="rId25" Type="http://schemas.openxmlformats.org/officeDocument/2006/relationships/image" Target="../media/image30.png"/><Relationship Id="rId2" Type="http://schemas.openxmlformats.org/officeDocument/2006/relationships/notesSlide" Target="../notesSlides/notesSlide6.xml"/><Relationship Id="rId16" Type="http://schemas.openxmlformats.org/officeDocument/2006/relationships/image" Target="../media/image21.png"/><Relationship Id="rId20"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6.png"/><Relationship Id="rId24" Type="http://schemas.openxmlformats.org/officeDocument/2006/relationships/image" Target="../media/image29.png"/><Relationship Id="rId5" Type="http://schemas.openxmlformats.org/officeDocument/2006/relationships/image" Target="../media/image10.png"/><Relationship Id="rId15" Type="http://schemas.openxmlformats.org/officeDocument/2006/relationships/image" Target="../media/image20.png"/><Relationship Id="rId23" Type="http://schemas.openxmlformats.org/officeDocument/2006/relationships/image" Target="../media/image28.png"/><Relationship Id="rId28" Type="http://schemas.openxmlformats.org/officeDocument/2006/relationships/image" Target="../media/image33.png"/><Relationship Id="rId10" Type="http://schemas.openxmlformats.org/officeDocument/2006/relationships/image" Target="../media/image15.png"/><Relationship Id="rId19" Type="http://schemas.openxmlformats.org/officeDocument/2006/relationships/image" Target="../media/image24.png"/><Relationship Id="rId4" Type="http://schemas.openxmlformats.org/officeDocument/2006/relationships/image" Target="../media/image9.png"/><Relationship Id="rId9" Type="http://schemas.openxmlformats.org/officeDocument/2006/relationships/image" Target="../media/image14.png"/><Relationship Id="rId14" Type="http://schemas.openxmlformats.org/officeDocument/2006/relationships/image" Target="../media/image19.png"/><Relationship Id="rId22" Type="http://schemas.openxmlformats.org/officeDocument/2006/relationships/image" Target="../media/image27.png"/><Relationship Id="rId27" Type="http://schemas.openxmlformats.org/officeDocument/2006/relationships/image" Target="../media/image32.png"/></Relationships>
</file>

<file path=ppt/slides/_rels/slide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pic>
        <p:nvPicPr>
          <p:cNvPr id="1026" name="Picture 2" descr="1  Managementinformati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7" y="863600"/>
            <a:ext cx="9138443" cy="5994400"/>
          </a:xfrm>
          <a:prstGeom prst="rect">
            <a:avLst/>
          </a:prstGeom>
          <a:noFill/>
          <a:extLst>
            <a:ext uri="{909E8E84-426E-40DD-AFC4-6F175D3DCCD1}">
              <a14:hiddenFill xmlns:a14="http://schemas.microsoft.com/office/drawing/2010/main">
                <a:solidFill>
                  <a:srgbClr val="FFFFFF"/>
                </a:solidFill>
              </a14:hiddenFill>
            </a:ext>
          </a:extLst>
        </p:spPr>
      </p:pic>
      <p:sp>
        <p:nvSpPr>
          <p:cNvPr id="36" name="Rechthoek 35"/>
          <p:cNvSpPr/>
          <p:nvPr/>
        </p:nvSpPr>
        <p:spPr>
          <a:xfrm>
            <a:off x="2766703" y="2844800"/>
            <a:ext cx="6377297" cy="2032000"/>
          </a:xfrm>
          <a:prstGeom prst="rect">
            <a:avLst/>
          </a:prstGeom>
          <a:solidFill>
            <a:srgbClr val="98865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a:p>
        </p:txBody>
      </p:sp>
      <p:sp>
        <p:nvSpPr>
          <p:cNvPr id="2" name="Titel 1"/>
          <p:cNvSpPr>
            <a:spLocks noGrp="1"/>
          </p:cNvSpPr>
          <p:nvPr>
            <p:ph type="title"/>
          </p:nvPr>
        </p:nvSpPr>
        <p:spPr/>
        <p:txBody>
          <a:bodyPr/>
          <a:lstStyle/>
          <a:p>
            <a:r>
              <a:rPr lang="en-US" dirty="0" smtClean="0"/>
              <a:t>Course </a:t>
            </a:r>
            <a:br>
              <a:rPr lang="en-US" dirty="0" smtClean="0"/>
            </a:br>
            <a:r>
              <a:rPr lang="en-US" dirty="0" smtClean="0"/>
              <a:t>Databases</a:t>
            </a:r>
            <a:endParaRPr lang="nl-NL" dirty="0"/>
          </a:p>
        </p:txBody>
      </p:sp>
      <p:sp>
        <p:nvSpPr>
          <p:cNvPr id="4" name="Tijdelijke aanduiding voor inhoud 3"/>
          <p:cNvSpPr>
            <a:spLocks noGrp="1"/>
          </p:cNvSpPr>
          <p:nvPr>
            <p:ph idx="16"/>
          </p:nvPr>
        </p:nvSpPr>
        <p:spPr>
          <a:xfrm>
            <a:off x="2766705" y="4488041"/>
            <a:ext cx="6102660" cy="393744"/>
          </a:xfrm>
        </p:spPr>
        <p:txBody>
          <a:bodyPr>
            <a:normAutofit lnSpcReduction="10000"/>
          </a:bodyPr>
          <a:lstStyle/>
          <a:p>
            <a:r>
              <a:rPr lang="nl-NL" smtClean="0"/>
              <a:t>Thema 13 - Rapporteren </a:t>
            </a:r>
            <a:r>
              <a:rPr lang="nl-NL" dirty="0" smtClean="0"/>
              <a:t>mbv PowerBI</a:t>
            </a:r>
            <a:endParaRPr lang="nl-NL" dirty="0"/>
          </a:p>
        </p:txBody>
      </p:sp>
      <p:pic>
        <p:nvPicPr>
          <p:cNvPr id="39" name="Afbeelding 38" descr="logo_han.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15671" y="6416822"/>
            <a:ext cx="653691" cy="161997"/>
          </a:xfrm>
          <a:prstGeom prst="rect">
            <a:avLst/>
          </a:prstGeom>
        </p:spPr>
      </p:pic>
    </p:spTree>
    <p:extLst>
      <p:ext uri="{BB962C8B-B14F-4D97-AF65-F5344CB8AC3E}">
        <p14:creationId xmlns:p14="http://schemas.microsoft.com/office/powerpoint/2010/main" val="21184850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a:t>
            </a:r>
            <a:r>
              <a:rPr lang="en-GB" dirty="0" smtClean="0"/>
              <a:t>Visualization</a:t>
            </a:r>
            <a:endParaRPr lang="en-GB" dirty="0"/>
          </a:p>
        </p:txBody>
      </p:sp>
      <p:sp>
        <p:nvSpPr>
          <p:cNvPr id="4" name="Content Placeholder 3"/>
          <p:cNvSpPr>
            <a:spLocks noGrp="1"/>
          </p:cNvSpPr>
          <p:nvPr>
            <p:ph idx="16"/>
          </p:nvPr>
        </p:nvSpPr>
        <p:spPr/>
        <p:txBody>
          <a:bodyPr>
            <a:normAutofit fontScale="70000" lnSpcReduction="20000"/>
          </a:bodyPr>
          <a:lstStyle/>
          <a:p>
            <a:r>
              <a:rPr lang="en-US" dirty="0" err="1" smtClean="0"/>
              <a:t>Voorbeelden</a:t>
            </a:r>
            <a:endParaRPr lang="en-GB" dirty="0"/>
          </a:p>
        </p:txBody>
      </p:sp>
      <p:sp>
        <p:nvSpPr>
          <p:cNvPr id="5" name="Content Placeholder 4"/>
          <p:cNvSpPr>
            <a:spLocks noGrp="1"/>
          </p:cNvSpPr>
          <p:nvPr>
            <p:ph idx="17"/>
          </p:nvPr>
        </p:nvSpPr>
        <p:spPr/>
        <p:txBody>
          <a:bodyPr/>
          <a:lstStyle/>
          <a:p>
            <a:endParaRPr lang="en-GB"/>
          </a:p>
        </p:txBody>
      </p:sp>
      <p:sp>
        <p:nvSpPr>
          <p:cNvPr id="6" name="Content Placeholder 5"/>
          <p:cNvSpPr>
            <a:spLocks noGrp="1"/>
          </p:cNvSpPr>
          <p:nvPr>
            <p:ph idx="19"/>
          </p:nvPr>
        </p:nvSpPr>
        <p:spPr/>
        <p:txBody>
          <a:bodyPr/>
          <a:lstStyle/>
          <a:p>
            <a:pPr fontAlgn="base"/>
            <a:r>
              <a:rPr lang="en-GB" dirty="0"/>
              <a:t>A Day in the Life of Americans</a:t>
            </a:r>
          </a:p>
          <a:p>
            <a:pPr fontAlgn="base"/>
            <a:r>
              <a:rPr lang="en-GB" dirty="0"/>
              <a:t>This is how America runs</a:t>
            </a:r>
            <a:r>
              <a:rPr lang="en-GB" dirty="0" smtClean="0"/>
              <a:t>.</a:t>
            </a:r>
            <a:endParaRPr lang="en-GB" dirty="0"/>
          </a:p>
        </p:txBody>
      </p:sp>
      <p:pic>
        <p:nvPicPr>
          <p:cNvPr id="8" name="60C57E8">
            <a:hlinkClick r:id="" action="ppaction://media"/>
          </p:cNvPr>
          <p:cNvPicPr>
            <a:picLocks noGrp="1" noChangeAspect="1"/>
          </p:cNvPicPr>
          <p:nvPr>
            <p:ph idx="13"/>
            <a:videoFile r:link="rId2"/>
            <p:extLst>
              <p:ext uri="{DAA4B4D4-6D71-4841-9C94-3DE7FCFB9230}">
                <p14:media xmlns:p14="http://schemas.microsoft.com/office/powerpoint/2010/main" r:embed="rId1"/>
              </p:ext>
            </p:extLst>
          </p:nvPr>
        </p:nvPicPr>
        <p:blipFill>
          <a:blip r:embed="rId5"/>
          <a:stretch>
            <a:fillRect/>
          </a:stretch>
        </p:blipFill>
        <p:spPr>
          <a:xfrm>
            <a:off x="2767014" y="2097455"/>
            <a:ext cx="6102350" cy="3933825"/>
          </a:xfrm>
        </p:spPr>
      </p:pic>
      <p:sp>
        <p:nvSpPr>
          <p:cNvPr id="10" name="Tekstvak 3"/>
          <p:cNvSpPr txBox="1"/>
          <p:nvPr/>
        </p:nvSpPr>
        <p:spPr>
          <a:xfrm>
            <a:off x="2736773" y="6031280"/>
            <a:ext cx="3381054" cy="507831"/>
          </a:xfrm>
          <a:prstGeom prst="rect">
            <a:avLst/>
          </a:prstGeom>
          <a:noFill/>
        </p:spPr>
        <p:txBody>
          <a:bodyPr wrap="none" rtlCol="0">
            <a:spAutoFit/>
          </a:bodyPr>
          <a:lstStyle/>
          <a:p>
            <a:endParaRPr lang="en-GB" sz="900" dirty="0"/>
          </a:p>
          <a:p>
            <a:r>
              <a:rPr lang="en-GB" sz="900" dirty="0">
                <a:hlinkClick r:id="rId6"/>
              </a:rPr>
              <a:t>http://flowingdata.com/2015/12/15/a-day-in-the-life-of-americans</a:t>
            </a:r>
            <a:r>
              <a:rPr lang="en-GB" sz="900" dirty="0" smtClean="0">
                <a:hlinkClick r:id="rId6"/>
              </a:rPr>
              <a:t>/</a:t>
            </a:r>
            <a:r>
              <a:rPr lang="en-GB" sz="900" dirty="0" smtClean="0"/>
              <a:t> </a:t>
            </a:r>
            <a:endParaRPr lang="nl-NL" sz="900" dirty="0"/>
          </a:p>
          <a:p>
            <a:r>
              <a:rPr lang="nl-NL" sz="900" dirty="0"/>
              <a:t>Geraadpleegd op </a:t>
            </a:r>
            <a:r>
              <a:rPr lang="nl-NL" sz="900" dirty="0" smtClean="0"/>
              <a:t>03-10-2016</a:t>
            </a:r>
            <a:endParaRPr lang="nl-NL" sz="900" dirty="0"/>
          </a:p>
        </p:txBody>
      </p:sp>
    </p:spTree>
    <p:extLst>
      <p:ext uri="{BB962C8B-B14F-4D97-AF65-F5344CB8AC3E}">
        <p14:creationId xmlns:p14="http://schemas.microsoft.com/office/powerpoint/2010/main" val="16089069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a:t>
            </a:r>
            <a:r>
              <a:rPr lang="en-GB" dirty="0" smtClean="0"/>
              <a:t>Visualization</a:t>
            </a:r>
            <a:endParaRPr lang="en-GB" dirty="0"/>
          </a:p>
        </p:txBody>
      </p:sp>
      <p:sp>
        <p:nvSpPr>
          <p:cNvPr id="4" name="Content Placeholder 3"/>
          <p:cNvSpPr>
            <a:spLocks noGrp="1"/>
          </p:cNvSpPr>
          <p:nvPr>
            <p:ph idx="16"/>
          </p:nvPr>
        </p:nvSpPr>
        <p:spPr/>
        <p:txBody>
          <a:bodyPr>
            <a:normAutofit fontScale="70000" lnSpcReduction="20000"/>
          </a:bodyPr>
          <a:lstStyle/>
          <a:p>
            <a:r>
              <a:rPr lang="en-US" dirty="0" err="1" smtClean="0"/>
              <a:t>Voorbeelden</a:t>
            </a:r>
            <a:endParaRPr lang="en-GB" dirty="0"/>
          </a:p>
        </p:txBody>
      </p:sp>
      <p:sp>
        <p:nvSpPr>
          <p:cNvPr id="5" name="Content Placeholder 4"/>
          <p:cNvSpPr>
            <a:spLocks noGrp="1"/>
          </p:cNvSpPr>
          <p:nvPr>
            <p:ph idx="17"/>
          </p:nvPr>
        </p:nvSpPr>
        <p:spPr/>
        <p:txBody>
          <a:bodyPr/>
          <a:lstStyle/>
          <a:p>
            <a:endParaRPr lang="en-GB"/>
          </a:p>
        </p:txBody>
      </p:sp>
      <p:sp>
        <p:nvSpPr>
          <p:cNvPr id="6" name="Content Placeholder 5"/>
          <p:cNvSpPr>
            <a:spLocks noGrp="1"/>
          </p:cNvSpPr>
          <p:nvPr>
            <p:ph idx="19"/>
          </p:nvPr>
        </p:nvSpPr>
        <p:spPr/>
        <p:txBody>
          <a:bodyPr/>
          <a:lstStyle/>
          <a:p>
            <a:pPr fontAlgn="base"/>
            <a:r>
              <a:rPr lang="en-GB" dirty="0" smtClean="0"/>
              <a:t>Google Trend analyse keyword </a:t>
            </a:r>
            <a:r>
              <a:rPr lang="en-GB" dirty="0" err="1" smtClean="0"/>
              <a:t>NetFlix</a:t>
            </a:r>
            <a:endParaRPr lang="en-GB" dirty="0" smtClean="0"/>
          </a:p>
          <a:p>
            <a:pPr fontAlgn="base"/>
            <a:endParaRPr lang="en-US" dirty="0"/>
          </a:p>
          <a:p>
            <a:pPr fontAlgn="base"/>
            <a:endParaRPr lang="en-GB" dirty="0" smtClean="0"/>
          </a:p>
        </p:txBody>
      </p:sp>
      <p:sp>
        <p:nvSpPr>
          <p:cNvPr id="10" name="Tekstvak 3"/>
          <p:cNvSpPr txBox="1"/>
          <p:nvPr/>
        </p:nvSpPr>
        <p:spPr>
          <a:xfrm>
            <a:off x="2736773" y="6031280"/>
            <a:ext cx="2584362" cy="369332"/>
          </a:xfrm>
          <a:prstGeom prst="rect">
            <a:avLst/>
          </a:prstGeom>
          <a:noFill/>
        </p:spPr>
        <p:txBody>
          <a:bodyPr wrap="none" rtlCol="0">
            <a:spAutoFit/>
          </a:bodyPr>
          <a:lstStyle/>
          <a:p>
            <a:r>
              <a:rPr lang="nl-NL" sz="900" dirty="0">
                <a:hlinkClick r:id="rId3"/>
              </a:rPr>
              <a:t>https://</a:t>
            </a:r>
            <a:r>
              <a:rPr lang="nl-NL" sz="900" dirty="0" smtClean="0">
                <a:hlinkClick r:id="rId3"/>
              </a:rPr>
              <a:t>www.google.com/trends/explore?q=netflix</a:t>
            </a:r>
            <a:endParaRPr lang="nl-NL" sz="900" dirty="0" smtClean="0"/>
          </a:p>
          <a:p>
            <a:r>
              <a:rPr lang="nl-NL" sz="900" dirty="0" smtClean="0"/>
              <a:t>Geraadpleegd </a:t>
            </a:r>
            <a:r>
              <a:rPr lang="nl-NL" sz="900" dirty="0"/>
              <a:t>op </a:t>
            </a:r>
            <a:r>
              <a:rPr lang="nl-NL" sz="900" dirty="0" smtClean="0"/>
              <a:t>03-10-2016</a:t>
            </a:r>
            <a:endParaRPr lang="nl-NL" sz="900" dirty="0"/>
          </a:p>
        </p:txBody>
      </p:sp>
      <p:sp>
        <p:nvSpPr>
          <p:cNvPr id="9" name="Content Placeholder 8"/>
          <p:cNvSpPr>
            <a:spLocks noGrp="1"/>
          </p:cNvSpPr>
          <p:nvPr>
            <p:ph idx="13"/>
          </p:nvPr>
        </p:nvSpPr>
        <p:spPr/>
        <p:txBody>
          <a:bodyPr/>
          <a:lstStyle/>
          <a:p>
            <a:endParaRPr lang="en-GB" dirty="0"/>
          </a:p>
        </p:txBody>
      </p:sp>
      <p:pic>
        <p:nvPicPr>
          <p:cNvPr id="11" name="Picture 10"/>
          <p:cNvPicPr>
            <a:picLocks noChangeAspect="1"/>
          </p:cNvPicPr>
          <p:nvPr/>
        </p:nvPicPr>
        <p:blipFill>
          <a:blip r:embed="rId4"/>
          <a:stretch>
            <a:fillRect/>
          </a:stretch>
        </p:blipFill>
        <p:spPr>
          <a:xfrm>
            <a:off x="2766703" y="1660745"/>
            <a:ext cx="3711431" cy="4332827"/>
          </a:xfrm>
          <a:prstGeom prst="rect">
            <a:avLst/>
          </a:prstGeom>
        </p:spPr>
      </p:pic>
    </p:spTree>
    <p:extLst>
      <p:ext uri="{BB962C8B-B14F-4D97-AF65-F5344CB8AC3E}">
        <p14:creationId xmlns:p14="http://schemas.microsoft.com/office/powerpoint/2010/main" val="5206017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Visualization</a:t>
            </a:r>
          </a:p>
        </p:txBody>
      </p:sp>
      <p:pic>
        <p:nvPicPr>
          <p:cNvPr id="7" name="Content Placeholder 6"/>
          <p:cNvPicPr>
            <a:picLocks noGrp="1" noChangeAspect="1"/>
          </p:cNvPicPr>
          <p:nvPr>
            <p:ph idx="13"/>
          </p:nvPr>
        </p:nvPicPr>
        <p:blipFill>
          <a:blip r:embed="rId3"/>
          <a:stretch>
            <a:fillRect/>
          </a:stretch>
        </p:blipFill>
        <p:spPr>
          <a:xfrm>
            <a:off x="2767013" y="2053666"/>
            <a:ext cx="5747259" cy="4000514"/>
          </a:xfrm>
          <a:prstGeom prst="rect">
            <a:avLst/>
          </a:prstGeom>
        </p:spPr>
      </p:pic>
      <p:sp>
        <p:nvSpPr>
          <p:cNvPr id="4" name="Content Placeholder 3"/>
          <p:cNvSpPr>
            <a:spLocks noGrp="1"/>
          </p:cNvSpPr>
          <p:nvPr>
            <p:ph idx="16"/>
          </p:nvPr>
        </p:nvSpPr>
        <p:spPr/>
        <p:txBody>
          <a:bodyPr>
            <a:normAutofit fontScale="70000" lnSpcReduction="20000"/>
          </a:bodyPr>
          <a:lstStyle/>
          <a:p>
            <a:r>
              <a:rPr lang="en-US" dirty="0" err="1"/>
              <a:t>Voorbeelden</a:t>
            </a:r>
            <a:endParaRPr lang="en-GB" dirty="0"/>
          </a:p>
          <a:p>
            <a:endParaRPr lang="en-GB" dirty="0"/>
          </a:p>
        </p:txBody>
      </p:sp>
      <p:sp>
        <p:nvSpPr>
          <p:cNvPr id="5" name="Content Placeholder 4"/>
          <p:cNvSpPr>
            <a:spLocks noGrp="1"/>
          </p:cNvSpPr>
          <p:nvPr>
            <p:ph idx="17"/>
          </p:nvPr>
        </p:nvSpPr>
        <p:spPr/>
        <p:txBody>
          <a:bodyPr/>
          <a:lstStyle/>
          <a:p>
            <a:endParaRPr lang="en-GB"/>
          </a:p>
        </p:txBody>
      </p:sp>
      <p:sp>
        <p:nvSpPr>
          <p:cNvPr id="6" name="Content Placeholder 5"/>
          <p:cNvSpPr>
            <a:spLocks noGrp="1"/>
          </p:cNvSpPr>
          <p:nvPr>
            <p:ph idx="19"/>
          </p:nvPr>
        </p:nvSpPr>
        <p:spPr/>
        <p:txBody>
          <a:bodyPr/>
          <a:lstStyle/>
          <a:p>
            <a:r>
              <a:rPr lang="en-US" dirty="0" err="1" smtClean="0"/>
              <a:t>Waardering</a:t>
            </a:r>
            <a:r>
              <a:rPr lang="en-US" dirty="0" smtClean="0"/>
              <a:t> (x-as)</a:t>
            </a:r>
          </a:p>
          <a:p>
            <a:r>
              <a:rPr lang="en-US" dirty="0" err="1" smtClean="0"/>
              <a:t>Bezoekers</a:t>
            </a:r>
            <a:r>
              <a:rPr lang="en-US" dirty="0" smtClean="0"/>
              <a:t> (y-as)</a:t>
            </a:r>
          </a:p>
          <a:p>
            <a:endParaRPr lang="en-US" dirty="0" smtClean="0"/>
          </a:p>
          <a:p>
            <a:r>
              <a:rPr lang="en-US" dirty="0" smtClean="0"/>
              <a:t>Budget (</a:t>
            </a:r>
            <a:r>
              <a:rPr lang="en-US" dirty="0" err="1" smtClean="0"/>
              <a:t>grootte</a:t>
            </a:r>
            <a:r>
              <a:rPr lang="en-US" dirty="0" smtClean="0"/>
              <a:t>) </a:t>
            </a:r>
          </a:p>
          <a:p>
            <a:r>
              <a:rPr lang="en-US" dirty="0" smtClean="0"/>
              <a:t>Genre (</a:t>
            </a:r>
            <a:r>
              <a:rPr lang="en-US" dirty="0" err="1" smtClean="0"/>
              <a:t>kleur</a:t>
            </a:r>
            <a:r>
              <a:rPr lang="en-US" dirty="0" smtClean="0"/>
              <a:t>)</a:t>
            </a:r>
          </a:p>
          <a:p>
            <a:endParaRPr lang="en-GB" dirty="0"/>
          </a:p>
          <a:p>
            <a:r>
              <a:rPr lang="en-US" dirty="0" err="1" smtClean="0"/>
              <a:t>Gefilterd</a:t>
            </a:r>
            <a:r>
              <a:rPr lang="en-US" dirty="0" smtClean="0"/>
              <a:t> op </a:t>
            </a:r>
            <a:r>
              <a:rPr lang="en-US" dirty="0" err="1" smtClean="0"/>
              <a:t>jaartal</a:t>
            </a:r>
            <a:r>
              <a:rPr lang="en-US" dirty="0" smtClean="0"/>
              <a:t> 2015 </a:t>
            </a:r>
          </a:p>
          <a:p>
            <a:r>
              <a:rPr lang="en-US" dirty="0" smtClean="0"/>
              <a:t>en </a:t>
            </a:r>
            <a:r>
              <a:rPr lang="en-US" dirty="0" err="1" smtClean="0"/>
              <a:t>alle</a:t>
            </a:r>
            <a:r>
              <a:rPr lang="en-US" dirty="0" smtClean="0"/>
              <a:t> genres.</a:t>
            </a:r>
            <a:endParaRPr lang="en-GB" dirty="0"/>
          </a:p>
        </p:txBody>
      </p:sp>
      <p:sp>
        <p:nvSpPr>
          <p:cNvPr id="8" name="Tekstvak 3"/>
          <p:cNvSpPr txBox="1"/>
          <p:nvPr/>
        </p:nvSpPr>
        <p:spPr>
          <a:xfrm>
            <a:off x="2736773" y="6031280"/>
            <a:ext cx="3820277" cy="369332"/>
          </a:xfrm>
          <a:prstGeom prst="rect">
            <a:avLst/>
          </a:prstGeom>
          <a:noFill/>
        </p:spPr>
        <p:txBody>
          <a:bodyPr wrap="none" rtlCol="0">
            <a:spAutoFit/>
          </a:bodyPr>
          <a:lstStyle/>
          <a:p>
            <a:r>
              <a:rPr lang="nl-NL" sz="900" dirty="0">
                <a:hlinkClick r:id="rId4"/>
              </a:rPr>
              <a:t>http://www.informationisbeautiful.net/visualizations/the-hollywood-insider</a:t>
            </a:r>
            <a:r>
              <a:rPr lang="nl-NL" sz="900" dirty="0" smtClean="0">
                <a:hlinkClick r:id="rId4"/>
              </a:rPr>
              <a:t>/</a:t>
            </a:r>
            <a:endParaRPr lang="nl-NL" sz="900" dirty="0" smtClean="0"/>
          </a:p>
          <a:p>
            <a:r>
              <a:rPr lang="nl-NL" sz="900" dirty="0" smtClean="0"/>
              <a:t>Geraadpleegd </a:t>
            </a:r>
            <a:r>
              <a:rPr lang="nl-NL" sz="900" dirty="0"/>
              <a:t>op </a:t>
            </a:r>
            <a:r>
              <a:rPr lang="nl-NL" sz="900" dirty="0" smtClean="0"/>
              <a:t>03-10-2016</a:t>
            </a:r>
            <a:endParaRPr lang="nl-NL" sz="900" dirty="0"/>
          </a:p>
        </p:txBody>
      </p:sp>
      <p:pic>
        <p:nvPicPr>
          <p:cNvPr id="9" name="Picture 8"/>
          <p:cNvPicPr>
            <a:picLocks noChangeAspect="1"/>
          </p:cNvPicPr>
          <p:nvPr/>
        </p:nvPicPr>
        <p:blipFill>
          <a:blip r:embed="rId5"/>
          <a:stretch>
            <a:fillRect/>
          </a:stretch>
        </p:blipFill>
        <p:spPr>
          <a:xfrm>
            <a:off x="6727825" y="2256754"/>
            <a:ext cx="1714681" cy="1196153"/>
          </a:xfrm>
          <a:prstGeom prst="rect">
            <a:avLst/>
          </a:prstGeom>
        </p:spPr>
      </p:pic>
    </p:spTree>
    <p:extLst>
      <p:ext uri="{BB962C8B-B14F-4D97-AF65-F5344CB8AC3E}">
        <p14:creationId xmlns:p14="http://schemas.microsoft.com/office/powerpoint/2010/main" val="2894494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a:t>
            </a:r>
            <a:r>
              <a:rPr lang="en-GB" dirty="0" smtClean="0"/>
              <a:t>Visualization</a:t>
            </a:r>
            <a:endParaRPr lang="en-GB" dirty="0"/>
          </a:p>
        </p:txBody>
      </p:sp>
      <p:sp>
        <p:nvSpPr>
          <p:cNvPr id="4" name="Content Placeholder 3"/>
          <p:cNvSpPr>
            <a:spLocks noGrp="1"/>
          </p:cNvSpPr>
          <p:nvPr>
            <p:ph idx="16"/>
          </p:nvPr>
        </p:nvSpPr>
        <p:spPr/>
        <p:txBody>
          <a:bodyPr>
            <a:normAutofit fontScale="70000" lnSpcReduction="20000"/>
          </a:bodyPr>
          <a:lstStyle/>
          <a:p>
            <a:r>
              <a:rPr lang="en-US" dirty="0" smtClean="0"/>
              <a:t>Welk Chart type past het best </a:t>
            </a:r>
            <a:r>
              <a:rPr lang="en-US" dirty="0" err="1" smtClean="0"/>
              <a:t>bij</a:t>
            </a:r>
            <a:r>
              <a:rPr lang="en-US" dirty="0" smtClean="0"/>
              <a:t> de </a:t>
            </a:r>
            <a:r>
              <a:rPr lang="en-US" dirty="0" err="1" smtClean="0"/>
              <a:t>informatie</a:t>
            </a:r>
            <a:r>
              <a:rPr lang="en-US" dirty="0" smtClean="0"/>
              <a:t> </a:t>
            </a:r>
            <a:r>
              <a:rPr lang="en-US" dirty="0" err="1" smtClean="0"/>
              <a:t>behoefte</a:t>
            </a:r>
            <a:endParaRPr lang="en-GB" dirty="0"/>
          </a:p>
        </p:txBody>
      </p:sp>
      <p:sp>
        <p:nvSpPr>
          <p:cNvPr id="5" name="Content Placeholder 4"/>
          <p:cNvSpPr>
            <a:spLocks noGrp="1"/>
          </p:cNvSpPr>
          <p:nvPr>
            <p:ph idx="17"/>
          </p:nvPr>
        </p:nvSpPr>
        <p:spPr/>
        <p:txBody>
          <a:bodyPr/>
          <a:lstStyle/>
          <a:p>
            <a:endParaRPr lang="en-GB"/>
          </a:p>
        </p:txBody>
      </p:sp>
      <p:sp>
        <p:nvSpPr>
          <p:cNvPr id="6" name="Content Placeholder 5"/>
          <p:cNvSpPr>
            <a:spLocks noGrp="1"/>
          </p:cNvSpPr>
          <p:nvPr>
            <p:ph idx="19"/>
          </p:nvPr>
        </p:nvSpPr>
        <p:spPr/>
        <p:txBody>
          <a:bodyPr>
            <a:normAutofit fontScale="92500" lnSpcReduction="20000"/>
          </a:bodyPr>
          <a:lstStyle/>
          <a:p>
            <a:endParaRPr lang="en-US" dirty="0"/>
          </a:p>
          <a:p>
            <a:r>
              <a:rPr lang="en-US" b="1" dirty="0" err="1" smtClean="0"/>
              <a:t>Comparision</a:t>
            </a:r>
            <a:r>
              <a:rPr lang="en-US" dirty="0" smtClean="0"/>
              <a:t>: </a:t>
            </a:r>
            <a:r>
              <a:rPr lang="en-US" dirty="0" err="1" smtClean="0"/>
              <a:t>vergelijken</a:t>
            </a:r>
            <a:r>
              <a:rPr lang="en-US" dirty="0" smtClean="0"/>
              <a:t> van </a:t>
            </a:r>
            <a:r>
              <a:rPr lang="en-US" dirty="0" err="1" smtClean="0"/>
              <a:t>waarden</a:t>
            </a:r>
            <a:r>
              <a:rPr lang="en-US" dirty="0" smtClean="0"/>
              <a:t> (in data sets) tov </a:t>
            </a:r>
            <a:r>
              <a:rPr lang="en-US" dirty="0" err="1" smtClean="0"/>
              <a:t>elkaar</a:t>
            </a:r>
            <a:r>
              <a:rPr lang="en-US" dirty="0" smtClean="0"/>
              <a:t>, </a:t>
            </a:r>
            <a:r>
              <a:rPr lang="en-US" dirty="0" err="1" smtClean="0"/>
              <a:t>eventueel</a:t>
            </a:r>
            <a:r>
              <a:rPr lang="en-US" dirty="0" smtClean="0"/>
              <a:t> over </a:t>
            </a:r>
            <a:r>
              <a:rPr lang="en-US" dirty="0" err="1" smtClean="0"/>
              <a:t>tijd</a:t>
            </a:r>
            <a:endParaRPr lang="en-US" dirty="0" smtClean="0"/>
          </a:p>
          <a:p>
            <a:r>
              <a:rPr lang="en-US" dirty="0" err="1" smtClean="0"/>
              <a:t>bv</a:t>
            </a:r>
            <a:r>
              <a:rPr lang="en-US" dirty="0" smtClean="0"/>
              <a:t> </a:t>
            </a:r>
            <a:r>
              <a:rPr lang="en-US" dirty="0" err="1" smtClean="0"/>
              <a:t>verkoopcijfers</a:t>
            </a:r>
            <a:r>
              <a:rPr lang="en-US" dirty="0" smtClean="0"/>
              <a:t> van </a:t>
            </a:r>
            <a:r>
              <a:rPr lang="en-US" dirty="0" err="1" smtClean="0"/>
              <a:t>een</a:t>
            </a:r>
            <a:r>
              <a:rPr lang="en-US" dirty="0" smtClean="0"/>
              <a:t> </a:t>
            </a:r>
            <a:r>
              <a:rPr lang="en-US" dirty="0" err="1" smtClean="0"/>
              <a:t>merk</a:t>
            </a:r>
            <a:r>
              <a:rPr lang="en-US" dirty="0" smtClean="0"/>
              <a:t> mobile device </a:t>
            </a:r>
          </a:p>
          <a:p>
            <a:endParaRPr lang="en-US" dirty="0"/>
          </a:p>
          <a:p>
            <a:r>
              <a:rPr lang="en-US" b="1" dirty="0" smtClean="0"/>
              <a:t>Composition</a:t>
            </a:r>
            <a:r>
              <a:rPr lang="en-US" dirty="0" smtClean="0"/>
              <a:t>: </a:t>
            </a:r>
            <a:r>
              <a:rPr lang="en-US" dirty="0" err="1" smtClean="0"/>
              <a:t>tonen</a:t>
            </a:r>
            <a:r>
              <a:rPr lang="en-US" dirty="0" smtClean="0"/>
              <a:t> van </a:t>
            </a:r>
            <a:r>
              <a:rPr lang="en-US" dirty="0" err="1" smtClean="0"/>
              <a:t>een</a:t>
            </a:r>
            <a:r>
              <a:rPr lang="en-US" dirty="0" smtClean="0"/>
              <a:t> </a:t>
            </a:r>
            <a:r>
              <a:rPr lang="en-US" dirty="0" err="1" smtClean="0"/>
              <a:t>samenstelling</a:t>
            </a:r>
            <a:r>
              <a:rPr lang="en-US" dirty="0" smtClean="0"/>
              <a:t> (</a:t>
            </a:r>
            <a:r>
              <a:rPr lang="en-US" dirty="0" err="1" smtClean="0"/>
              <a:t>deel</a:t>
            </a:r>
            <a:r>
              <a:rPr lang="en-US" dirty="0" smtClean="0"/>
              <a:t> van </a:t>
            </a:r>
            <a:r>
              <a:rPr lang="en-US" dirty="0" err="1" smtClean="0"/>
              <a:t>een</a:t>
            </a:r>
            <a:r>
              <a:rPr lang="en-US" dirty="0" smtClean="0"/>
              <a:t> </a:t>
            </a:r>
            <a:r>
              <a:rPr lang="en-US" dirty="0" err="1" smtClean="0"/>
              <a:t>geheel</a:t>
            </a:r>
            <a:r>
              <a:rPr lang="en-US" dirty="0" smtClean="0"/>
              <a:t>) </a:t>
            </a:r>
            <a:r>
              <a:rPr lang="en-US" dirty="0" err="1" smtClean="0"/>
              <a:t>bv</a:t>
            </a:r>
            <a:r>
              <a:rPr lang="en-US" dirty="0" smtClean="0"/>
              <a:t> </a:t>
            </a:r>
            <a:r>
              <a:rPr lang="en-US" dirty="0" err="1" smtClean="0"/>
              <a:t>procentueel</a:t>
            </a:r>
            <a:r>
              <a:rPr lang="en-US" dirty="0" smtClean="0"/>
              <a:t> </a:t>
            </a:r>
            <a:r>
              <a:rPr lang="en-US" dirty="0" err="1" smtClean="0"/>
              <a:t>gebruik</a:t>
            </a:r>
            <a:r>
              <a:rPr lang="en-US" dirty="0" smtClean="0"/>
              <a:t> van devices </a:t>
            </a:r>
          </a:p>
          <a:p>
            <a:endParaRPr lang="en-US" dirty="0" smtClean="0"/>
          </a:p>
          <a:p>
            <a:r>
              <a:rPr lang="en-US" b="1" dirty="0" smtClean="0"/>
              <a:t>Distribution</a:t>
            </a:r>
            <a:r>
              <a:rPr lang="en-US" dirty="0" smtClean="0"/>
              <a:t>: </a:t>
            </a:r>
            <a:r>
              <a:rPr lang="en-US" dirty="0" err="1" smtClean="0"/>
              <a:t>tonen</a:t>
            </a:r>
            <a:r>
              <a:rPr lang="en-US" dirty="0" smtClean="0"/>
              <a:t> van de </a:t>
            </a:r>
            <a:r>
              <a:rPr lang="en-US" dirty="0" err="1" smtClean="0"/>
              <a:t>normale</a:t>
            </a:r>
            <a:r>
              <a:rPr lang="en-US" dirty="0" smtClean="0"/>
              <a:t> </a:t>
            </a:r>
            <a:r>
              <a:rPr lang="en-US" dirty="0" err="1" smtClean="0"/>
              <a:t>verdeling</a:t>
            </a:r>
            <a:r>
              <a:rPr lang="en-US" dirty="0" smtClean="0"/>
              <a:t> met </a:t>
            </a:r>
            <a:r>
              <a:rPr lang="en-US" dirty="0" err="1" smtClean="0"/>
              <a:t>aantallen</a:t>
            </a:r>
            <a:r>
              <a:rPr lang="en-US" dirty="0" smtClean="0"/>
              <a:t> per range + </a:t>
            </a:r>
            <a:r>
              <a:rPr lang="en-US" dirty="0" err="1" smtClean="0"/>
              <a:t>eventuele</a:t>
            </a:r>
            <a:r>
              <a:rPr lang="en-US" dirty="0" smtClean="0"/>
              <a:t> </a:t>
            </a:r>
            <a:r>
              <a:rPr lang="en-US" dirty="0" err="1" smtClean="0"/>
              <a:t>uitschieters</a:t>
            </a:r>
            <a:r>
              <a:rPr lang="en-US" dirty="0" smtClean="0"/>
              <a:t> </a:t>
            </a:r>
          </a:p>
          <a:p>
            <a:r>
              <a:rPr lang="en-US" dirty="0" err="1" smtClean="0"/>
              <a:t>bv</a:t>
            </a:r>
            <a:r>
              <a:rPr lang="en-US" dirty="0" smtClean="0"/>
              <a:t> </a:t>
            </a:r>
            <a:r>
              <a:rPr lang="en-US" dirty="0" err="1" smtClean="0"/>
              <a:t>aantal</a:t>
            </a:r>
            <a:r>
              <a:rPr lang="en-US" dirty="0" smtClean="0"/>
              <a:t> </a:t>
            </a:r>
            <a:r>
              <a:rPr lang="en-US" dirty="0" err="1" smtClean="0"/>
              <a:t>werklozen</a:t>
            </a:r>
            <a:r>
              <a:rPr lang="en-US" dirty="0" smtClean="0"/>
              <a:t> </a:t>
            </a:r>
            <a:r>
              <a:rPr lang="en-US" dirty="0" err="1" smtClean="0"/>
              <a:t>tussen</a:t>
            </a:r>
            <a:r>
              <a:rPr lang="en-US" dirty="0" smtClean="0"/>
              <a:t> 18-25 </a:t>
            </a:r>
            <a:r>
              <a:rPr lang="en-US" dirty="0" err="1" smtClean="0"/>
              <a:t>jr</a:t>
            </a:r>
            <a:r>
              <a:rPr lang="en-US" dirty="0" smtClean="0"/>
              <a:t>, 25-40 </a:t>
            </a:r>
            <a:r>
              <a:rPr lang="en-US" dirty="0" err="1" smtClean="0"/>
              <a:t>jr</a:t>
            </a:r>
            <a:r>
              <a:rPr lang="en-US" dirty="0" smtClean="0"/>
              <a:t> </a:t>
            </a:r>
            <a:r>
              <a:rPr lang="en-US" dirty="0" err="1" smtClean="0"/>
              <a:t>etc</a:t>
            </a:r>
            <a:endParaRPr lang="en-US" dirty="0" smtClean="0"/>
          </a:p>
          <a:p>
            <a:endParaRPr lang="en-US" dirty="0" smtClean="0"/>
          </a:p>
          <a:p>
            <a:r>
              <a:rPr lang="en-US" b="1" dirty="0" smtClean="0"/>
              <a:t>Relationship</a:t>
            </a:r>
            <a:r>
              <a:rPr lang="en-US" dirty="0" smtClean="0"/>
              <a:t>: </a:t>
            </a:r>
            <a:r>
              <a:rPr lang="en-US" dirty="0" err="1" smtClean="0"/>
              <a:t>relatie</a:t>
            </a:r>
            <a:r>
              <a:rPr lang="en-US" dirty="0" smtClean="0"/>
              <a:t> van </a:t>
            </a:r>
            <a:r>
              <a:rPr lang="en-US" dirty="0" err="1" smtClean="0"/>
              <a:t>een</a:t>
            </a:r>
            <a:r>
              <a:rPr lang="en-US" dirty="0" smtClean="0"/>
              <a:t> </a:t>
            </a:r>
            <a:r>
              <a:rPr lang="en-US" dirty="0" err="1" smtClean="0"/>
              <a:t>variabele</a:t>
            </a:r>
            <a:r>
              <a:rPr lang="en-US" dirty="0" smtClean="0"/>
              <a:t> tov de </a:t>
            </a:r>
            <a:r>
              <a:rPr lang="en-US" dirty="0" err="1" smtClean="0"/>
              <a:t>ander</a:t>
            </a:r>
            <a:r>
              <a:rPr lang="en-US" dirty="0" smtClean="0"/>
              <a:t>(en)</a:t>
            </a:r>
          </a:p>
          <a:p>
            <a:r>
              <a:rPr lang="en-US" dirty="0" err="1"/>
              <a:t>b</a:t>
            </a:r>
            <a:r>
              <a:rPr lang="en-US" dirty="0" err="1" smtClean="0"/>
              <a:t>v</a:t>
            </a:r>
            <a:r>
              <a:rPr lang="en-US" dirty="0" smtClean="0"/>
              <a:t> </a:t>
            </a:r>
            <a:r>
              <a:rPr lang="en-US" dirty="0" err="1" smtClean="0"/>
              <a:t>relatie</a:t>
            </a:r>
            <a:r>
              <a:rPr lang="en-US" dirty="0" smtClean="0"/>
              <a:t> </a:t>
            </a:r>
            <a:r>
              <a:rPr lang="en-US" dirty="0" err="1" smtClean="0"/>
              <a:t>tussen</a:t>
            </a:r>
            <a:r>
              <a:rPr lang="en-US" dirty="0"/>
              <a:t> </a:t>
            </a:r>
            <a:r>
              <a:rPr lang="en-US" dirty="0" err="1" smtClean="0"/>
              <a:t>clubbegroting</a:t>
            </a:r>
            <a:r>
              <a:rPr lang="en-US" dirty="0" smtClean="0"/>
              <a:t> en </a:t>
            </a:r>
            <a:r>
              <a:rPr lang="en-US" dirty="0" err="1" smtClean="0"/>
              <a:t>kampioenskansen</a:t>
            </a:r>
            <a:endParaRPr lang="en-GB" dirty="0"/>
          </a:p>
        </p:txBody>
      </p:sp>
      <p:sp>
        <p:nvSpPr>
          <p:cNvPr id="7" name="TextBox 6"/>
          <p:cNvSpPr txBox="1"/>
          <p:nvPr/>
        </p:nvSpPr>
        <p:spPr>
          <a:xfrm>
            <a:off x="2766703" y="5880263"/>
            <a:ext cx="5181227" cy="430887"/>
          </a:xfrm>
          <a:prstGeom prst="rect">
            <a:avLst/>
          </a:prstGeom>
          <a:noFill/>
        </p:spPr>
        <p:txBody>
          <a:bodyPr wrap="none" rtlCol="0">
            <a:spAutoFit/>
          </a:bodyPr>
          <a:lstStyle/>
          <a:p>
            <a:r>
              <a:rPr lang="en-GB" sz="1100" dirty="0" smtClean="0">
                <a:hlinkClick r:id="rId3"/>
              </a:rPr>
              <a:t>http</a:t>
            </a:r>
            <a:r>
              <a:rPr lang="en-GB" sz="1100" dirty="0">
                <a:hlinkClick r:id="rId3"/>
              </a:rPr>
              <a:t>://</a:t>
            </a:r>
            <a:r>
              <a:rPr lang="en-GB" sz="1100" dirty="0" smtClean="0">
                <a:hlinkClick r:id="rId3"/>
              </a:rPr>
              <a:t>extremepresentation.typepad.com/blog/2008/06/visualization-taxonomies.html</a:t>
            </a:r>
            <a:endParaRPr lang="en-GB" sz="1100" dirty="0" smtClean="0"/>
          </a:p>
          <a:p>
            <a:r>
              <a:rPr lang="en-US" sz="1100" dirty="0" err="1" smtClean="0"/>
              <a:t>Bron</a:t>
            </a:r>
            <a:r>
              <a:rPr lang="en-US" sz="1100" dirty="0" smtClean="0"/>
              <a:t> </a:t>
            </a:r>
            <a:r>
              <a:rPr lang="en-US" sz="1100" dirty="0" err="1" smtClean="0"/>
              <a:t>geraadpleegd</a:t>
            </a:r>
            <a:r>
              <a:rPr lang="en-US" sz="1100" dirty="0" smtClean="0"/>
              <a:t> op 16-09-2016</a:t>
            </a:r>
            <a:endParaRPr lang="en-GB" sz="1100" dirty="0"/>
          </a:p>
        </p:txBody>
      </p:sp>
      <p:pic>
        <p:nvPicPr>
          <p:cNvPr id="1026" name="Picture 2" descr="http://extremepresentation.typepad.com/.a/6a00d8341bfd2e53ef00e553577fea8833-pi"/>
          <p:cNvPicPr>
            <a:picLocks noGrp="1" noChangeAspect="1" noChangeArrowheads="1"/>
          </p:cNvPicPr>
          <p:nvPr>
            <p:ph idx="13"/>
          </p:nvPr>
        </p:nvPicPr>
        <p:blipFill>
          <a:blip r:embed="rId4">
            <a:extLst>
              <a:ext uri="{28A0092B-C50C-407E-A947-70E740481C1C}">
                <a14:useLocalDpi xmlns:a14="http://schemas.microsoft.com/office/drawing/2010/main" val="0"/>
              </a:ext>
            </a:extLst>
          </a:blip>
          <a:srcRect/>
          <a:stretch>
            <a:fillRect/>
          </a:stretch>
        </p:blipFill>
        <p:spPr bwMode="auto">
          <a:xfrm>
            <a:off x="3211551" y="1941923"/>
            <a:ext cx="5200941" cy="40189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06085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Performance Indicator (KPI)</a:t>
            </a:r>
            <a:endParaRPr lang="en-GB" dirty="0"/>
          </a:p>
        </p:txBody>
      </p:sp>
      <p:sp>
        <p:nvSpPr>
          <p:cNvPr id="3" name="Content Placeholder 2"/>
          <p:cNvSpPr>
            <a:spLocks noGrp="1"/>
          </p:cNvSpPr>
          <p:nvPr>
            <p:ph idx="13"/>
          </p:nvPr>
        </p:nvSpPr>
        <p:spPr/>
        <p:txBody>
          <a:bodyPr/>
          <a:lstStyle/>
          <a:p>
            <a:r>
              <a:rPr lang="en-US" dirty="0" smtClean="0"/>
              <a:t>KPI: </a:t>
            </a:r>
            <a:r>
              <a:rPr lang="en-US" dirty="0" err="1" smtClean="0"/>
              <a:t>een</a:t>
            </a:r>
            <a:r>
              <a:rPr lang="en-US" dirty="0" smtClean="0"/>
              <a:t> </a:t>
            </a:r>
            <a:r>
              <a:rPr lang="en-US" dirty="0" err="1" smtClean="0"/>
              <a:t>meetbare</a:t>
            </a:r>
            <a:r>
              <a:rPr lang="en-US" dirty="0" smtClean="0"/>
              <a:t> indicator (</a:t>
            </a:r>
            <a:r>
              <a:rPr lang="en-US" dirty="0" err="1" smtClean="0"/>
              <a:t>variabele</a:t>
            </a:r>
            <a:r>
              <a:rPr lang="en-US" dirty="0" smtClean="0"/>
              <a:t>) die de </a:t>
            </a:r>
            <a:r>
              <a:rPr lang="en-US" dirty="0" err="1" smtClean="0"/>
              <a:t>prestatie</a:t>
            </a:r>
            <a:r>
              <a:rPr lang="en-US" dirty="0" smtClean="0"/>
              <a:t> van </a:t>
            </a:r>
            <a:r>
              <a:rPr lang="en-US" dirty="0" err="1" smtClean="0"/>
              <a:t>een</a:t>
            </a:r>
            <a:r>
              <a:rPr lang="en-US" dirty="0" smtClean="0"/>
              <a:t> </a:t>
            </a:r>
            <a:r>
              <a:rPr lang="en-US" dirty="0" err="1" smtClean="0"/>
              <a:t>onderneming</a:t>
            </a:r>
            <a:r>
              <a:rPr lang="en-US" dirty="0" smtClean="0"/>
              <a:t> </a:t>
            </a:r>
            <a:r>
              <a:rPr lang="en-US" dirty="0" err="1" smtClean="0"/>
              <a:t>aantoont</a:t>
            </a:r>
            <a:endParaRPr lang="en-US" dirty="0" smtClean="0"/>
          </a:p>
          <a:p>
            <a:endParaRPr lang="en-US" dirty="0"/>
          </a:p>
          <a:p>
            <a:r>
              <a:rPr lang="en-US" dirty="0" err="1" smtClean="0"/>
              <a:t>Bedrijf</a:t>
            </a:r>
            <a:r>
              <a:rPr lang="en-US" dirty="0" smtClean="0"/>
              <a:t> &gt;&gt; </a:t>
            </a:r>
          </a:p>
          <a:p>
            <a:r>
              <a:rPr lang="en-US" dirty="0" err="1" smtClean="0"/>
              <a:t>Strategie</a:t>
            </a:r>
            <a:r>
              <a:rPr lang="en-US" dirty="0" smtClean="0"/>
              <a:t> &gt;&gt;</a:t>
            </a:r>
          </a:p>
          <a:p>
            <a:r>
              <a:rPr lang="en-US" dirty="0" smtClean="0"/>
              <a:t>Lange </a:t>
            </a:r>
            <a:r>
              <a:rPr lang="en-US" dirty="0" err="1" smtClean="0"/>
              <a:t>termijn</a:t>
            </a:r>
            <a:r>
              <a:rPr lang="en-US" dirty="0" smtClean="0"/>
              <a:t> </a:t>
            </a:r>
            <a:r>
              <a:rPr lang="en-US" dirty="0" err="1" smtClean="0"/>
              <a:t>doelstelling</a:t>
            </a:r>
            <a:r>
              <a:rPr lang="en-US" dirty="0" smtClean="0"/>
              <a:t> &gt;&gt; </a:t>
            </a:r>
          </a:p>
          <a:p>
            <a:r>
              <a:rPr lang="en-US" dirty="0" err="1" smtClean="0"/>
              <a:t>Operationele</a:t>
            </a:r>
            <a:r>
              <a:rPr lang="en-US" dirty="0" smtClean="0"/>
              <a:t> </a:t>
            </a:r>
            <a:r>
              <a:rPr lang="en-US" dirty="0" err="1" smtClean="0"/>
              <a:t>doelstellingen</a:t>
            </a:r>
            <a:r>
              <a:rPr lang="en-US" dirty="0" smtClean="0"/>
              <a:t> &gt;&gt;</a:t>
            </a:r>
          </a:p>
          <a:p>
            <a:r>
              <a:rPr lang="en-US" dirty="0" smtClean="0"/>
              <a:t>KPI’s </a:t>
            </a:r>
            <a:r>
              <a:rPr lang="en-US" dirty="0" err="1" smtClean="0"/>
              <a:t>monitoren</a:t>
            </a:r>
            <a:endParaRPr lang="en-US" dirty="0"/>
          </a:p>
        </p:txBody>
      </p:sp>
      <p:sp>
        <p:nvSpPr>
          <p:cNvPr id="4" name="Content Placeholder 3"/>
          <p:cNvSpPr>
            <a:spLocks noGrp="1"/>
          </p:cNvSpPr>
          <p:nvPr>
            <p:ph idx="16"/>
          </p:nvPr>
        </p:nvSpPr>
        <p:spPr/>
        <p:txBody>
          <a:bodyPr>
            <a:normAutofit fontScale="70000" lnSpcReduction="20000"/>
          </a:bodyPr>
          <a:lstStyle/>
          <a:p>
            <a:r>
              <a:rPr lang="en-US" dirty="0" err="1" smtClean="0"/>
              <a:t>Kritieke</a:t>
            </a:r>
            <a:r>
              <a:rPr lang="en-US" dirty="0" smtClean="0"/>
              <a:t> </a:t>
            </a:r>
            <a:r>
              <a:rPr lang="en-US" dirty="0" err="1" smtClean="0"/>
              <a:t>prestatie</a:t>
            </a:r>
            <a:r>
              <a:rPr lang="en-US" dirty="0" smtClean="0"/>
              <a:t> </a:t>
            </a:r>
            <a:r>
              <a:rPr lang="en-US" dirty="0" err="1" smtClean="0"/>
              <a:t>indicatoren</a:t>
            </a:r>
            <a:endParaRPr lang="en-GB" dirty="0"/>
          </a:p>
        </p:txBody>
      </p:sp>
      <p:sp>
        <p:nvSpPr>
          <p:cNvPr id="5" name="Content Placeholder 4"/>
          <p:cNvSpPr>
            <a:spLocks noGrp="1"/>
          </p:cNvSpPr>
          <p:nvPr>
            <p:ph idx="17"/>
          </p:nvPr>
        </p:nvSpPr>
        <p:spPr/>
        <p:txBody>
          <a:bodyPr/>
          <a:lstStyle/>
          <a:p>
            <a:endParaRPr lang="en-GB"/>
          </a:p>
        </p:txBody>
      </p:sp>
      <p:sp>
        <p:nvSpPr>
          <p:cNvPr id="6" name="Content Placeholder 5"/>
          <p:cNvSpPr>
            <a:spLocks noGrp="1"/>
          </p:cNvSpPr>
          <p:nvPr>
            <p:ph idx="19"/>
          </p:nvPr>
        </p:nvSpPr>
        <p:spPr/>
        <p:txBody>
          <a:bodyPr>
            <a:normAutofit/>
          </a:bodyPr>
          <a:lstStyle/>
          <a:p>
            <a:endParaRPr lang="en-US" dirty="0" smtClean="0"/>
          </a:p>
          <a:p>
            <a:endParaRPr lang="en-US" dirty="0"/>
          </a:p>
          <a:p>
            <a:r>
              <a:rPr lang="en-US" dirty="0" smtClean="0"/>
              <a:t>“</a:t>
            </a:r>
            <a:r>
              <a:rPr lang="en-GB" dirty="0"/>
              <a:t>Internet TV is replacing linear </a:t>
            </a:r>
            <a:r>
              <a:rPr lang="en-GB" dirty="0" smtClean="0"/>
              <a:t>TV</a:t>
            </a:r>
            <a:r>
              <a:rPr lang="en-US" dirty="0" smtClean="0"/>
              <a:t>”</a:t>
            </a:r>
          </a:p>
          <a:p>
            <a:endParaRPr lang="en-US" dirty="0" smtClean="0"/>
          </a:p>
          <a:p>
            <a:r>
              <a:rPr lang="en-US" dirty="0" smtClean="0"/>
              <a:t>“</a:t>
            </a:r>
            <a:r>
              <a:rPr lang="en-GB" dirty="0"/>
              <a:t>We are about the freedom of on-demand and the fun of binge viewing. We are about the flexibility of any screen at any time. We are about a personal experience that finds for each person the most pleasing titles from around the world. To deliver this experience to our members, we expect to spend over $800 million on technology &amp; development in 2016.</a:t>
            </a:r>
            <a:r>
              <a:rPr lang="en-US" dirty="0" smtClean="0"/>
              <a:t>”</a:t>
            </a:r>
          </a:p>
          <a:p>
            <a:endParaRPr lang="en-US" dirty="0" smtClean="0"/>
          </a:p>
          <a:p>
            <a:endParaRPr lang="en-GB" dirty="0"/>
          </a:p>
        </p:txBody>
      </p:sp>
      <p:sp>
        <p:nvSpPr>
          <p:cNvPr id="7" name="Tekstvak 3"/>
          <p:cNvSpPr txBox="1"/>
          <p:nvPr/>
        </p:nvSpPr>
        <p:spPr>
          <a:xfrm>
            <a:off x="145143" y="6328510"/>
            <a:ext cx="2170787" cy="369332"/>
          </a:xfrm>
          <a:prstGeom prst="rect">
            <a:avLst/>
          </a:prstGeom>
          <a:noFill/>
        </p:spPr>
        <p:txBody>
          <a:bodyPr wrap="none" rtlCol="0">
            <a:spAutoFit/>
          </a:bodyPr>
          <a:lstStyle/>
          <a:p>
            <a:r>
              <a:rPr lang="en-US" sz="900" dirty="0">
                <a:hlinkClick r:id="rId3"/>
              </a:rPr>
              <a:t>https://ir.netflix.com/long-term-view.cfm</a:t>
            </a:r>
            <a:r>
              <a:rPr lang="en-US" sz="900" dirty="0"/>
              <a:t> </a:t>
            </a:r>
          </a:p>
          <a:p>
            <a:r>
              <a:rPr lang="nl-NL" sz="900" dirty="0" smtClean="0"/>
              <a:t>Geraadpleegd </a:t>
            </a:r>
            <a:r>
              <a:rPr lang="nl-NL" sz="900" dirty="0"/>
              <a:t>op </a:t>
            </a:r>
            <a:r>
              <a:rPr lang="nl-NL" sz="900" dirty="0" smtClean="0"/>
              <a:t>03-10-2016</a:t>
            </a:r>
            <a:endParaRPr lang="nl-NL" sz="900" dirty="0"/>
          </a:p>
        </p:txBody>
      </p:sp>
      <p:pic>
        <p:nvPicPr>
          <p:cNvPr id="8" name="Picture 7"/>
          <p:cNvPicPr>
            <a:picLocks noChangeAspect="1"/>
          </p:cNvPicPr>
          <p:nvPr/>
        </p:nvPicPr>
        <p:blipFill>
          <a:blip r:embed="rId4"/>
          <a:stretch>
            <a:fillRect/>
          </a:stretch>
        </p:blipFill>
        <p:spPr>
          <a:xfrm>
            <a:off x="241300" y="2083320"/>
            <a:ext cx="1212850" cy="454819"/>
          </a:xfrm>
          <a:prstGeom prst="rect">
            <a:avLst/>
          </a:prstGeom>
        </p:spPr>
      </p:pic>
    </p:spTree>
    <p:extLst>
      <p:ext uri="{BB962C8B-B14F-4D97-AF65-F5344CB8AC3E}">
        <p14:creationId xmlns:p14="http://schemas.microsoft.com/office/powerpoint/2010/main" val="23111008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Performance Indicator (KPI)</a:t>
            </a:r>
            <a:endParaRPr lang="en-GB" dirty="0"/>
          </a:p>
        </p:txBody>
      </p:sp>
      <p:sp>
        <p:nvSpPr>
          <p:cNvPr id="3" name="Content Placeholder 2"/>
          <p:cNvSpPr>
            <a:spLocks noGrp="1"/>
          </p:cNvSpPr>
          <p:nvPr>
            <p:ph idx="13"/>
          </p:nvPr>
        </p:nvSpPr>
        <p:spPr/>
        <p:txBody>
          <a:bodyPr>
            <a:normAutofit fontScale="85000" lnSpcReduction="10000"/>
          </a:bodyPr>
          <a:lstStyle/>
          <a:p>
            <a:endParaRPr lang="en-US" dirty="0"/>
          </a:p>
          <a:p>
            <a:r>
              <a:rPr lang="en-US" dirty="0"/>
              <a:t>Wat </a:t>
            </a:r>
            <a:r>
              <a:rPr lang="en-US" dirty="0" err="1"/>
              <a:t>zouden</a:t>
            </a:r>
            <a:r>
              <a:rPr lang="en-US" dirty="0"/>
              <a:t> </a:t>
            </a:r>
            <a:r>
              <a:rPr lang="en-US" dirty="0" err="1"/>
              <a:t>voor</a:t>
            </a:r>
            <a:r>
              <a:rPr lang="en-US" dirty="0"/>
              <a:t> </a:t>
            </a:r>
            <a:r>
              <a:rPr lang="en-US" dirty="0" err="1"/>
              <a:t>NetFlix</a:t>
            </a:r>
            <a:r>
              <a:rPr lang="en-US" dirty="0"/>
              <a:t> </a:t>
            </a:r>
            <a:r>
              <a:rPr lang="en-US" dirty="0" err="1"/>
              <a:t>lange</a:t>
            </a:r>
            <a:r>
              <a:rPr lang="en-US" dirty="0"/>
              <a:t> </a:t>
            </a:r>
            <a:r>
              <a:rPr lang="en-US" dirty="0" err="1"/>
              <a:t>termijn</a:t>
            </a:r>
            <a:r>
              <a:rPr lang="en-US" dirty="0"/>
              <a:t> </a:t>
            </a:r>
            <a:r>
              <a:rPr lang="en-US" dirty="0" err="1"/>
              <a:t>doelstelling</a:t>
            </a:r>
            <a:r>
              <a:rPr lang="en-US" dirty="0"/>
              <a:t> </a:t>
            </a:r>
            <a:r>
              <a:rPr lang="en-US" dirty="0" err="1"/>
              <a:t>kunnen</a:t>
            </a:r>
            <a:r>
              <a:rPr lang="en-US" dirty="0"/>
              <a:t> </a:t>
            </a:r>
            <a:r>
              <a:rPr lang="en-US" dirty="0" err="1"/>
              <a:t>zijn</a:t>
            </a:r>
            <a:r>
              <a:rPr lang="en-US" dirty="0"/>
              <a:t>:</a:t>
            </a:r>
          </a:p>
          <a:p>
            <a:pPr marL="171450" indent="-171450">
              <a:buFontTx/>
              <a:buChar char="-"/>
            </a:pPr>
            <a:r>
              <a:rPr lang="en-US" dirty="0" smtClean="0">
                <a:solidFill>
                  <a:srgbClr val="FF0000"/>
                </a:solidFill>
              </a:rPr>
              <a:t>Continue </a:t>
            </a:r>
            <a:r>
              <a:rPr lang="en-US" dirty="0" err="1">
                <a:solidFill>
                  <a:srgbClr val="FF0000"/>
                </a:solidFill>
              </a:rPr>
              <a:t>beschikbaarheid</a:t>
            </a:r>
            <a:r>
              <a:rPr lang="en-US" dirty="0">
                <a:solidFill>
                  <a:srgbClr val="FF0000"/>
                </a:solidFill>
              </a:rPr>
              <a:t> van </a:t>
            </a:r>
            <a:r>
              <a:rPr lang="en-US" dirty="0" err="1">
                <a:solidFill>
                  <a:srgbClr val="FF0000"/>
                </a:solidFill>
              </a:rPr>
              <a:t>systemen</a:t>
            </a:r>
            <a:endParaRPr lang="en-US" dirty="0">
              <a:solidFill>
                <a:srgbClr val="FF0000"/>
              </a:solidFill>
            </a:endParaRPr>
          </a:p>
          <a:p>
            <a:pPr marL="171450" indent="-171450">
              <a:buFontTx/>
              <a:buChar char="-"/>
            </a:pPr>
            <a:r>
              <a:rPr lang="en-GB" dirty="0" err="1" smtClean="0">
                <a:solidFill>
                  <a:srgbClr val="0070C0"/>
                </a:solidFill>
              </a:rPr>
              <a:t>Persoonlijke</a:t>
            </a:r>
            <a:r>
              <a:rPr lang="en-GB" dirty="0" smtClean="0">
                <a:solidFill>
                  <a:srgbClr val="0070C0"/>
                </a:solidFill>
              </a:rPr>
              <a:t> </a:t>
            </a:r>
            <a:r>
              <a:rPr lang="en-GB" dirty="0" err="1">
                <a:solidFill>
                  <a:srgbClr val="0070C0"/>
                </a:solidFill>
              </a:rPr>
              <a:t>voorkeuren</a:t>
            </a:r>
            <a:r>
              <a:rPr lang="en-GB" dirty="0">
                <a:solidFill>
                  <a:srgbClr val="0070C0"/>
                </a:solidFill>
              </a:rPr>
              <a:t> </a:t>
            </a:r>
            <a:r>
              <a:rPr lang="en-GB" dirty="0" err="1">
                <a:solidFill>
                  <a:srgbClr val="0070C0"/>
                </a:solidFill>
              </a:rPr>
              <a:t>kunnen</a:t>
            </a:r>
            <a:r>
              <a:rPr lang="en-GB" dirty="0">
                <a:solidFill>
                  <a:srgbClr val="0070C0"/>
                </a:solidFill>
              </a:rPr>
              <a:t> </a:t>
            </a:r>
            <a:r>
              <a:rPr lang="en-GB" dirty="0" err="1">
                <a:solidFill>
                  <a:srgbClr val="0070C0"/>
                </a:solidFill>
              </a:rPr>
              <a:t>ondersteunen</a:t>
            </a:r>
            <a:endParaRPr lang="en-US" dirty="0">
              <a:solidFill>
                <a:srgbClr val="0070C0"/>
              </a:solidFill>
            </a:endParaRPr>
          </a:p>
          <a:p>
            <a:pPr marL="171450" indent="-171450">
              <a:buFontTx/>
              <a:buChar char="-"/>
            </a:pPr>
            <a:r>
              <a:rPr lang="en-US" dirty="0" err="1" smtClean="0">
                <a:solidFill>
                  <a:srgbClr val="00B050"/>
                </a:solidFill>
              </a:rPr>
              <a:t>Hoge</a:t>
            </a:r>
            <a:r>
              <a:rPr lang="en-US" dirty="0" smtClean="0">
                <a:solidFill>
                  <a:srgbClr val="00B050"/>
                </a:solidFill>
              </a:rPr>
              <a:t> </a:t>
            </a:r>
            <a:r>
              <a:rPr lang="en-US" dirty="0" err="1">
                <a:solidFill>
                  <a:srgbClr val="00B050"/>
                </a:solidFill>
              </a:rPr>
              <a:t>klanttevredenheid</a:t>
            </a:r>
            <a:r>
              <a:rPr lang="en-US" dirty="0">
                <a:solidFill>
                  <a:srgbClr val="00B050"/>
                </a:solidFill>
              </a:rPr>
              <a:t> </a:t>
            </a:r>
            <a:r>
              <a:rPr lang="en-US" dirty="0" err="1">
                <a:solidFill>
                  <a:srgbClr val="00B050"/>
                </a:solidFill>
              </a:rPr>
              <a:t>mbt</a:t>
            </a:r>
            <a:r>
              <a:rPr lang="en-US" dirty="0">
                <a:solidFill>
                  <a:srgbClr val="00B050"/>
                </a:solidFill>
              </a:rPr>
              <a:t> </a:t>
            </a:r>
            <a:r>
              <a:rPr lang="en-US" dirty="0" err="1">
                <a:solidFill>
                  <a:srgbClr val="00B050"/>
                </a:solidFill>
              </a:rPr>
              <a:t>filmaanbod</a:t>
            </a:r>
            <a:endParaRPr lang="en-US" dirty="0">
              <a:solidFill>
                <a:srgbClr val="00B050"/>
              </a:solidFill>
            </a:endParaRPr>
          </a:p>
          <a:p>
            <a:pPr marL="171450" indent="-171450">
              <a:buFontTx/>
              <a:buChar char="-"/>
            </a:pPr>
            <a:r>
              <a:rPr lang="en-US" dirty="0" err="1" smtClean="0">
                <a:solidFill>
                  <a:srgbClr val="7030A0"/>
                </a:solidFill>
              </a:rPr>
              <a:t>Rond</a:t>
            </a:r>
            <a:r>
              <a:rPr lang="en-US" dirty="0" smtClean="0">
                <a:solidFill>
                  <a:srgbClr val="7030A0"/>
                </a:solidFill>
              </a:rPr>
              <a:t> </a:t>
            </a:r>
            <a:r>
              <a:rPr lang="en-US" dirty="0">
                <a:solidFill>
                  <a:srgbClr val="7030A0"/>
                </a:solidFill>
              </a:rPr>
              <a:t>800 </a:t>
            </a:r>
            <a:r>
              <a:rPr lang="en-US" dirty="0" err="1">
                <a:solidFill>
                  <a:srgbClr val="7030A0"/>
                </a:solidFill>
              </a:rPr>
              <a:t>miljoen</a:t>
            </a:r>
            <a:r>
              <a:rPr lang="en-US" dirty="0">
                <a:solidFill>
                  <a:srgbClr val="7030A0"/>
                </a:solidFill>
              </a:rPr>
              <a:t> </a:t>
            </a:r>
            <a:r>
              <a:rPr lang="en-US" dirty="0" err="1">
                <a:solidFill>
                  <a:srgbClr val="7030A0"/>
                </a:solidFill>
              </a:rPr>
              <a:t>investeren</a:t>
            </a:r>
            <a:r>
              <a:rPr lang="en-US" dirty="0">
                <a:solidFill>
                  <a:srgbClr val="7030A0"/>
                </a:solidFill>
              </a:rPr>
              <a:t>/</a:t>
            </a:r>
            <a:r>
              <a:rPr lang="en-US" dirty="0" err="1">
                <a:solidFill>
                  <a:srgbClr val="7030A0"/>
                </a:solidFill>
              </a:rPr>
              <a:t>kosten</a:t>
            </a:r>
            <a:r>
              <a:rPr lang="en-US" dirty="0">
                <a:solidFill>
                  <a:srgbClr val="7030A0"/>
                </a:solidFill>
              </a:rPr>
              <a:t> in </a:t>
            </a:r>
            <a:r>
              <a:rPr lang="en-US" dirty="0" err="1">
                <a:solidFill>
                  <a:srgbClr val="7030A0"/>
                </a:solidFill>
              </a:rPr>
              <a:t>technologie</a:t>
            </a:r>
            <a:r>
              <a:rPr lang="en-US" dirty="0">
                <a:solidFill>
                  <a:srgbClr val="7030A0"/>
                </a:solidFill>
              </a:rPr>
              <a:t> &amp; development (is </a:t>
            </a:r>
            <a:r>
              <a:rPr lang="en-US" dirty="0" err="1">
                <a:solidFill>
                  <a:srgbClr val="7030A0"/>
                </a:solidFill>
              </a:rPr>
              <a:t>waarschijnlijk</a:t>
            </a:r>
            <a:r>
              <a:rPr lang="en-US" dirty="0">
                <a:solidFill>
                  <a:srgbClr val="7030A0"/>
                </a:solidFill>
              </a:rPr>
              <a:t> </a:t>
            </a:r>
            <a:r>
              <a:rPr lang="en-US" dirty="0" err="1">
                <a:solidFill>
                  <a:srgbClr val="7030A0"/>
                </a:solidFill>
              </a:rPr>
              <a:t>geen</a:t>
            </a:r>
            <a:r>
              <a:rPr lang="en-US" dirty="0">
                <a:solidFill>
                  <a:srgbClr val="7030A0"/>
                </a:solidFill>
              </a:rPr>
              <a:t> </a:t>
            </a:r>
            <a:r>
              <a:rPr lang="en-US" dirty="0" err="1">
                <a:solidFill>
                  <a:srgbClr val="7030A0"/>
                </a:solidFill>
              </a:rPr>
              <a:t>doel</a:t>
            </a:r>
            <a:r>
              <a:rPr lang="en-US" dirty="0">
                <a:solidFill>
                  <a:srgbClr val="7030A0"/>
                </a:solidFill>
              </a:rPr>
              <a:t> op </a:t>
            </a:r>
            <a:r>
              <a:rPr lang="en-US" dirty="0" err="1">
                <a:solidFill>
                  <a:srgbClr val="7030A0"/>
                </a:solidFill>
              </a:rPr>
              <a:t>zich</a:t>
            </a:r>
            <a:r>
              <a:rPr lang="en-US" dirty="0">
                <a:solidFill>
                  <a:srgbClr val="7030A0"/>
                </a:solidFill>
              </a:rPr>
              <a:t>….)</a:t>
            </a:r>
          </a:p>
          <a:p>
            <a:endParaRPr lang="en-US" dirty="0"/>
          </a:p>
          <a:p>
            <a:r>
              <a:rPr lang="en-US" dirty="0"/>
              <a:t>Wat </a:t>
            </a:r>
            <a:r>
              <a:rPr lang="en-US" dirty="0" err="1"/>
              <a:t>zouden</a:t>
            </a:r>
            <a:r>
              <a:rPr lang="en-US" dirty="0"/>
              <a:t> </a:t>
            </a:r>
            <a:r>
              <a:rPr lang="en-US" dirty="0" err="1"/>
              <a:t>voor</a:t>
            </a:r>
            <a:r>
              <a:rPr lang="en-US" dirty="0"/>
              <a:t> </a:t>
            </a:r>
            <a:r>
              <a:rPr lang="en-US" dirty="0" err="1"/>
              <a:t>NetFlix</a:t>
            </a:r>
            <a:r>
              <a:rPr lang="en-US" dirty="0"/>
              <a:t> </a:t>
            </a:r>
            <a:r>
              <a:rPr lang="en-US" dirty="0" err="1"/>
              <a:t>interessante</a:t>
            </a:r>
            <a:r>
              <a:rPr lang="en-US" dirty="0"/>
              <a:t> KPI’s </a:t>
            </a:r>
            <a:r>
              <a:rPr lang="en-US" dirty="0" err="1"/>
              <a:t>kunnen</a:t>
            </a:r>
            <a:r>
              <a:rPr lang="en-US" dirty="0"/>
              <a:t> </a:t>
            </a:r>
            <a:r>
              <a:rPr lang="en-US" dirty="0" err="1"/>
              <a:t>zijn</a:t>
            </a:r>
            <a:r>
              <a:rPr lang="en-US" dirty="0"/>
              <a:t>:</a:t>
            </a:r>
          </a:p>
          <a:p>
            <a:r>
              <a:rPr lang="en-US" dirty="0"/>
              <a:t>-  </a:t>
            </a:r>
            <a:r>
              <a:rPr lang="en-US" dirty="0">
                <a:solidFill>
                  <a:srgbClr val="FF0000"/>
                </a:solidFill>
              </a:rPr>
              <a:t>Percentage up-time (per device / per </a:t>
            </a:r>
            <a:r>
              <a:rPr lang="en-US" dirty="0" err="1">
                <a:solidFill>
                  <a:srgbClr val="FF0000"/>
                </a:solidFill>
              </a:rPr>
              <a:t>regio</a:t>
            </a:r>
            <a:r>
              <a:rPr lang="en-US" dirty="0">
                <a:solidFill>
                  <a:srgbClr val="FF0000"/>
                </a:solidFill>
              </a:rPr>
              <a:t>?)</a:t>
            </a:r>
          </a:p>
          <a:p>
            <a:pPr marL="171450" indent="-171450">
              <a:buFontTx/>
              <a:buChar char="-"/>
            </a:pPr>
            <a:r>
              <a:rPr lang="en-GB" dirty="0" err="1" smtClean="0">
                <a:solidFill>
                  <a:srgbClr val="0070C0"/>
                </a:solidFill>
              </a:rPr>
              <a:t>Klanttevredenheid</a:t>
            </a:r>
            <a:r>
              <a:rPr lang="en-GB" dirty="0" smtClean="0">
                <a:solidFill>
                  <a:srgbClr val="0070C0"/>
                </a:solidFill>
              </a:rPr>
              <a:t> </a:t>
            </a:r>
            <a:r>
              <a:rPr lang="en-GB" dirty="0">
                <a:solidFill>
                  <a:srgbClr val="0070C0"/>
                </a:solidFill>
              </a:rPr>
              <a:t>over </a:t>
            </a:r>
            <a:r>
              <a:rPr lang="en-GB" dirty="0" err="1">
                <a:solidFill>
                  <a:srgbClr val="0070C0"/>
                </a:solidFill>
              </a:rPr>
              <a:t>persoonlijke</a:t>
            </a:r>
            <a:r>
              <a:rPr lang="en-GB" dirty="0">
                <a:solidFill>
                  <a:srgbClr val="0070C0"/>
                </a:solidFill>
              </a:rPr>
              <a:t> </a:t>
            </a:r>
            <a:r>
              <a:rPr lang="en-GB" dirty="0" err="1">
                <a:solidFill>
                  <a:srgbClr val="0070C0"/>
                </a:solidFill>
              </a:rPr>
              <a:t>voorkeuren</a:t>
            </a:r>
            <a:r>
              <a:rPr lang="en-GB" dirty="0">
                <a:solidFill>
                  <a:srgbClr val="0070C0"/>
                </a:solidFill>
              </a:rPr>
              <a:t>, </a:t>
            </a:r>
            <a:r>
              <a:rPr lang="en-GB" dirty="0" err="1">
                <a:solidFill>
                  <a:srgbClr val="0070C0"/>
                </a:solidFill>
              </a:rPr>
              <a:t>Gebruik</a:t>
            </a:r>
            <a:r>
              <a:rPr lang="en-GB" dirty="0">
                <a:solidFill>
                  <a:srgbClr val="0070C0"/>
                </a:solidFill>
              </a:rPr>
              <a:t> van </a:t>
            </a:r>
            <a:r>
              <a:rPr lang="en-GB" dirty="0" err="1">
                <a:solidFill>
                  <a:srgbClr val="0070C0"/>
                </a:solidFill>
              </a:rPr>
              <a:t>persoonlijke</a:t>
            </a:r>
            <a:r>
              <a:rPr lang="en-GB" dirty="0">
                <a:solidFill>
                  <a:srgbClr val="0070C0"/>
                </a:solidFill>
              </a:rPr>
              <a:t> </a:t>
            </a:r>
            <a:r>
              <a:rPr lang="en-GB" dirty="0" err="1" smtClean="0">
                <a:solidFill>
                  <a:srgbClr val="0070C0"/>
                </a:solidFill>
              </a:rPr>
              <a:t>voorkeuren</a:t>
            </a:r>
            <a:r>
              <a:rPr lang="en-GB" dirty="0" smtClean="0">
                <a:solidFill>
                  <a:srgbClr val="0070C0"/>
                </a:solidFill>
              </a:rPr>
              <a:t>.</a:t>
            </a:r>
            <a:endParaRPr lang="en-GB" dirty="0">
              <a:solidFill>
                <a:srgbClr val="0070C0"/>
              </a:solidFill>
            </a:endParaRPr>
          </a:p>
          <a:p>
            <a:pPr marL="171450" indent="-171450">
              <a:buFontTx/>
              <a:buChar char="-"/>
            </a:pPr>
            <a:r>
              <a:rPr lang="en-US" dirty="0" err="1" smtClean="0">
                <a:solidFill>
                  <a:srgbClr val="00B050"/>
                </a:solidFill>
              </a:rPr>
              <a:t>Gemiddelde</a:t>
            </a:r>
            <a:r>
              <a:rPr lang="en-US" dirty="0" smtClean="0">
                <a:solidFill>
                  <a:srgbClr val="00B050"/>
                </a:solidFill>
              </a:rPr>
              <a:t> </a:t>
            </a:r>
            <a:r>
              <a:rPr lang="en-GB" dirty="0" err="1">
                <a:solidFill>
                  <a:srgbClr val="00B050"/>
                </a:solidFill>
              </a:rPr>
              <a:t>filmwaardering</a:t>
            </a:r>
            <a:r>
              <a:rPr lang="en-GB" dirty="0">
                <a:solidFill>
                  <a:srgbClr val="00B050"/>
                </a:solidFill>
              </a:rPr>
              <a:t> per week/</a:t>
            </a:r>
            <a:r>
              <a:rPr lang="en-GB" dirty="0" err="1">
                <a:solidFill>
                  <a:srgbClr val="00B050"/>
                </a:solidFill>
              </a:rPr>
              <a:t>maand</a:t>
            </a:r>
            <a:r>
              <a:rPr lang="en-GB" dirty="0">
                <a:solidFill>
                  <a:srgbClr val="00B050"/>
                </a:solidFill>
              </a:rPr>
              <a:t> etc. </a:t>
            </a:r>
            <a:r>
              <a:rPr lang="en-GB" dirty="0" err="1">
                <a:solidFill>
                  <a:srgbClr val="00B050"/>
                </a:solidFill>
              </a:rPr>
              <a:t>Spreiding</a:t>
            </a:r>
            <a:r>
              <a:rPr lang="en-GB" dirty="0">
                <a:solidFill>
                  <a:srgbClr val="00B050"/>
                </a:solidFill>
              </a:rPr>
              <a:t>/</a:t>
            </a:r>
            <a:r>
              <a:rPr lang="en-GB" dirty="0" err="1">
                <a:solidFill>
                  <a:srgbClr val="00B050"/>
                </a:solidFill>
              </a:rPr>
              <a:t>normale</a:t>
            </a:r>
            <a:r>
              <a:rPr lang="en-GB" dirty="0">
                <a:solidFill>
                  <a:srgbClr val="00B050"/>
                </a:solidFill>
              </a:rPr>
              <a:t> </a:t>
            </a:r>
            <a:r>
              <a:rPr lang="en-GB" dirty="0" err="1">
                <a:solidFill>
                  <a:srgbClr val="00B050"/>
                </a:solidFill>
              </a:rPr>
              <a:t>verdeling</a:t>
            </a:r>
            <a:r>
              <a:rPr lang="en-GB" dirty="0">
                <a:solidFill>
                  <a:srgbClr val="00B050"/>
                </a:solidFill>
              </a:rPr>
              <a:t> van de </a:t>
            </a:r>
            <a:r>
              <a:rPr lang="en-GB" dirty="0" err="1">
                <a:solidFill>
                  <a:srgbClr val="00B050"/>
                </a:solidFill>
              </a:rPr>
              <a:t>waardering</a:t>
            </a:r>
            <a:r>
              <a:rPr lang="en-GB" dirty="0">
                <a:solidFill>
                  <a:srgbClr val="00B050"/>
                </a:solidFill>
              </a:rPr>
              <a:t>.</a:t>
            </a:r>
          </a:p>
        </p:txBody>
      </p:sp>
      <p:sp>
        <p:nvSpPr>
          <p:cNvPr id="4" name="Content Placeholder 3"/>
          <p:cNvSpPr>
            <a:spLocks noGrp="1"/>
          </p:cNvSpPr>
          <p:nvPr>
            <p:ph idx="16"/>
          </p:nvPr>
        </p:nvSpPr>
        <p:spPr/>
        <p:txBody>
          <a:bodyPr>
            <a:normAutofit fontScale="70000" lnSpcReduction="20000"/>
          </a:bodyPr>
          <a:lstStyle/>
          <a:p>
            <a:r>
              <a:rPr lang="en-US" dirty="0" err="1" smtClean="0"/>
              <a:t>Kritieke</a:t>
            </a:r>
            <a:r>
              <a:rPr lang="en-US" dirty="0" smtClean="0"/>
              <a:t> </a:t>
            </a:r>
            <a:r>
              <a:rPr lang="en-US" dirty="0" err="1" smtClean="0"/>
              <a:t>prestatie</a:t>
            </a:r>
            <a:r>
              <a:rPr lang="en-US" dirty="0" smtClean="0"/>
              <a:t> </a:t>
            </a:r>
            <a:r>
              <a:rPr lang="en-US" dirty="0" err="1" smtClean="0"/>
              <a:t>indicatoren</a:t>
            </a:r>
            <a:endParaRPr lang="en-GB" dirty="0"/>
          </a:p>
        </p:txBody>
      </p:sp>
      <p:sp>
        <p:nvSpPr>
          <p:cNvPr id="5" name="Content Placeholder 4"/>
          <p:cNvSpPr>
            <a:spLocks noGrp="1"/>
          </p:cNvSpPr>
          <p:nvPr>
            <p:ph idx="17"/>
          </p:nvPr>
        </p:nvSpPr>
        <p:spPr/>
        <p:txBody>
          <a:bodyPr/>
          <a:lstStyle/>
          <a:p>
            <a:endParaRPr lang="en-GB"/>
          </a:p>
        </p:txBody>
      </p:sp>
      <p:sp>
        <p:nvSpPr>
          <p:cNvPr id="6" name="Content Placeholder 5"/>
          <p:cNvSpPr>
            <a:spLocks noGrp="1"/>
          </p:cNvSpPr>
          <p:nvPr>
            <p:ph idx="19"/>
          </p:nvPr>
        </p:nvSpPr>
        <p:spPr/>
        <p:txBody>
          <a:bodyPr>
            <a:normAutofit/>
          </a:bodyPr>
          <a:lstStyle/>
          <a:p>
            <a:endParaRPr lang="en-US" dirty="0" smtClean="0"/>
          </a:p>
          <a:p>
            <a:endParaRPr lang="en-US" dirty="0"/>
          </a:p>
          <a:p>
            <a:r>
              <a:rPr lang="en-US" dirty="0" smtClean="0"/>
              <a:t>“</a:t>
            </a:r>
            <a:r>
              <a:rPr lang="en-GB" dirty="0"/>
              <a:t>Internet TV is replacing linear </a:t>
            </a:r>
            <a:r>
              <a:rPr lang="en-GB" dirty="0" smtClean="0"/>
              <a:t>TV</a:t>
            </a:r>
            <a:r>
              <a:rPr lang="en-US" dirty="0" smtClean="0"/>
              <a:t>”</a:t>
            </a:r>
          </a:p>
          <a:p>
            <a:endParaRPr lang="en-US" dirty="0" smtClean="0"/>
          </a:p>
          <a:p>
            <a:r>
              <a:rPr lang="en-US" dirty="0" smtClean="0"/>
              <a:t>“</a:t>
            </a:r>
            <a:r>
              <a:rPr lang="en-GB" dirty="0"/>
              <a:t>We are about the freedom of on-demand and the fun of binge viewing. </a:t>
            </a:r>
            <a:r>
              <a:rPr lang="en-GB" dirty="0">
                <a:solidFill>
                  <a:srgbClr val="FF0000"/>
                </a:solidFill>
              </a:rPr>
              <a:t>We are about the flexibility of any screen at any time.</a:t>
            </a:r>
            <a:r>
              <a:rPr lang="en-GB" dirty="0"/>
              <a:t> We are about a </a:t>
            </a:r>
            <a:r>
              <a:rPr lang="en-GB" dirty="0">
                <a:solidFill>
                  <a:srgbClr val="0070C0"/>
                </a:solidFill>
              </a:rPr>
              <a:t>personal experience </a:t>
            </a:r>
            <a:r>
              <a:rPr lang="en-GB" dirty="0"/>
              <a:t>that finds </a:t>
            </a:r>
            <a:r>
              <a:rPr lang="en-GB" dirty="0">
                <a:solidFill>
                  <a:srgbClr val="00B050"/>
                </a:solidFill>
              </a:rPr>
              <a:t>for each person the most pleasing titles </a:t>
            </a:r>
            <a:r>
              <a:rPr lang="en-GB" dirty="0"/>
              <a:t>from around the world. To deliver this experience to our members, we expect to </a:t>
            </a:r>
            <a:r>
              <a:rPr lang="en-GB" dirty="0">
                <a:solidFill>
                  <a:srgbClr val="7030A0"/>
                </a:solidFill>
              </a:rPr>
              <a:t>spend over $800 million on technology &amp; development</a:t>
            </a:r>
            <a:r>
              <a:rPr lang="en-GB" dirty="0"/>
              <a:t> in 2016.</a:t>
            </a:r>
            <a:r>
              <a:rPr lang="en-US" dirty="0" smtClean="0"/>
              <a:t>”</a:t>
            </a:r>
          </a:p>
          <a:p>
            <a:endParaRPr lang="en-US" dirty="0" smtClean="0"/>
          </a:p>
          <a:p>
            <a:endParaRPr lang="en-GB" dirty="0"/>
          </a:p>
        </p:txBody>
      </p:sp>
      <p:sp>
        <p:nvSpPr>
          <p:cNvPr id="7" name="Tekstvak 3"/>
          <p:cNvSpPr txBox="1"/>
          <p:nvPr/>
        </p:nvSpPr>
        <p:spPr>
          <a:xfrm>
            <a:off x="145143" y="6328510"/>
            <a:ext cx="2170787" cy="369332"/>
          </a:xfrm>
          <a:prstGeom prst="rect">
            <a:avLst/>
          </a:prstGeom>
          <a:noFill/>
        </p:spPr>
        <p:txBody>
          <a:bodyPr wrap="none" rtlCol="0">
            <a:spAutoFit/>
          </a:bodyPr>
          <a:lstStyle/>
          <a:p>
            <a:r>
              <a:rPr lang="en-US" sz="900" dirty="0">
                <a:hlinkClick r:id="rId3"/>
              </a:rPr>
              <a:t>https://ir.netflix.com/long-term-view.cfm</a:t>
            </a:r>
            <a:r>
              <a:rPr lang="en-US" sz="900" dirty="0"/>
              <a:t> </a:t>
            </a:r>
          </a:p>
          <a:p>
            <a:r>
              <a:rPr lang="nl-NL" sz="900" dirty="0" smtClean="0"/>
              <a:t>Geraadpleegd </a:t>
            </a:r>
            <a:r>
              <a:rPr lang="nl-NL" sz="900" dirty="0"/>
              <a:t>op </a:t>
            </a:r>
            <a:r>
              <a:rPr lang="nl-NL" sz="900" dirty="0" smtClean="0"/>
              <a:t>03-10-2016</a:t>
            </a:r>
            <a:endParaRPr lang="nl-NL" sz="900" dirty="0"/>
          </a:p>
        </p:txBody>
      </p:sp>
      <p:pic>
        <p:nvPicPr>
          <p:cNvPr id="8" name="Picture 7"/>
          <p:cNvPicPr>
            <a:picLocks noChangeAspect="1"/>
          </p:cNvPicPr>
          <p:nvPr/>
        </p:nvPicPr>
        <p:blipFill>
          <a:blip r:embed="rId4"/>
          <a:stretch>
            <a:fillRect/>
          </a:stretch>
        </p:blipFill>
        <p:spPr>
          <a:xfrm>
            <a:off x="241300" y="2083320"/>
            <a:ext cx="1212850" cy="454819"/>
          </a:xfrm>
          <a:prstGeom prst="rect">
            <a:avLst/>
          </a:prstGeom>
        </p:spPr>
      </p:pic>
    </p:spTree>
    <p:extLst>
      <p:ext uri="{BB962C8B-B14F-4D97-AF65-F5344CB8AC3E}">
        <p14:creationId xmlns:p14="http://schemas.microsoft.com/office/powerpoint/2010/main" val="257745677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Performance Indicator (KPI)</a:t>
            </a:r>
            <a:endParaRPr lang="en-GB" dirty="0"/>
          </a:p>
        </p:txBody>
      </p:sp>
      <p:sp>
        <p:nvSpPr>
          <p:cNvPr id="4" name="Content Placeholder 3"/>
          <p:cNvSpPr>
            <a:spLocks noGrp="1"/>
          </p:cNvSpPr>
          <p:nvPr>
            <p:ph idx="16"/>
          </p:nvPr>
        </p:nvSpPr>
        <p:spPr/>
        <p:txBody>
          <a:bodyPr>
            <a:normAutofit fontScale="70000" lnSpcReduction="20000"/>
          </a:bodyPr>
          <a:lstStyle/>
          <a:p>
            <a:r>
              <a:rPr lang="en-US" dirty="0" err="1" smtClean="0"/>
              <a:t>Meten</a:t>
            </a:r>
            <a:r>
              <a:rPr lang="en-US" dirty="0" smtClean="0"/>
              <a:t> is </a:t>
            </a:r>
            <a:r>
              <a:rPr lang="en-US" dirty="0" err="1" smtClean="0"/>
              <a:t>weten</a:t>
            </a:r>
            <a:r>
              <a:rPr lang="en-US" dirty="0" smtClean="0"/>
              <a:t>!!</a:t>
            </a:r>
            <a:endParaRPr lang="en-GB" dirty="0"/>
          </a:p>
        </p:txBody>
      </p:sp>
      <p:sp>
        <p:nvSpPr>
          <p:cNvPr id="5" name="Content Placeholder 4"/>
          <p:cNvSpPr>
            <a:spLocks noGrp="1"/>
          </p:cNvSpPr>
          <p:nvPr>
            <p:ph idx="17"/>
          </p:nvPr>
        </p:nvSpPr>
        <p:spPr/>
        <p:txBody>
          <a:bodyPr/>
          <a:lstStyle/>
          <a:p>
            <a:endParaRPr lang="en-GB"/>
          </a:p>
        </p:txBody>
      </p:sp>
      <p:sp>
        <p:nvSpPr>
          <p:cNvPr id="6" name="Content Placeholder 5"/>
          <p:cNvSpPr>
            <a:spLocks noGrp="1"/>
          </p:cNvSpPr>
          <p:nvPr>
            <p:ph idx="19"/>
          </p:nvPr>
        </p:nvSpPr>
        <p:spPr/>
        <p:txBody>
          <a:bodyPr/>
          <a:lstStyle/>
          <a:p>
            <a:endParaRPr lang="en-GB"/>
          </a:p>
        </p:txBody>
      </p:sp>
      <p:pic>
        <p:nvPicPr>
          <p:cNvPr id="2050" name="Picture 2" descr="Netflix analysis v3 - Income and Expenses Chart"/>
          <p:cNvPicPr>
            <a:picLocks noGrp="1" noChangeAspect="1" noChangeArrowheads="1"/>
          </p:cNvPicPr>
          <p:nvPr>
            <p:ph idx="13"/>
          </p:nvPr>
        </p:nvPicPr>
        <p:blipFill>
          <a:blip r:embed="rId3">
            <a:extLst>
              <a:ext uri="{28A0092B-C50C-407E-A947-70E740481C1C}">
                <a14:useLocalDpi xmlns:a14="http://schemas.microsoft.com/office/drawing/2010/main" val="0"/>
              </a:ext>
            </a:extLst>
          </a:blip>
          <a:srcRect/>
          <a:stretch>
            <a:fillRect/>
          </a:stretch>
        </p:blipFill>
        <p:spPr bwMode="auto">
          <a:xfrm>
            <a:off x="4776436" y="2017337"/>
            <a:ext cx="4066702" cy="2954713"/>
          </a:xfrm>
          <a:prstGeom prst="rect">
            <a:avLst/>
          </a:prstGeom>
          <a:noFill/>
          <a:ln>
            <a:solidFill>
              <a:srgbClr val="000000"/>
            </a:solidFill>
          </a:ln>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2845569" y="5887411"/>
            <a:ext cx="2754280" cy="430887"/>
          </a:xfrm>
          <a:prstGeom prst="rect">
            <a:avLst/>
          </a:prstGeom>
          <a:noFill/>
        </p:spPr>
        <p:txBody>
          <a:bodyPr wrap="none" rtlCol="0">
            <a:spAutoFit/>
          </a:bodyPr>
          <a:lstStyle/>
          <a:p>
            <a:r>
              <a:rPr lang="en-GB" sz="1100" dirty="0">
                <a:hlinkClick r:id="rId4"/>
              </a:rPr>
              <a:t>http://radicalhub.com/a-big-year-for-netflix</a:t>
            </a:r>
            <a:r>
              <a:rPr lang="en-GB" sz="1100" dirty="0" smtClean="0">
                <a:hlinkClick r:id="rId4"/>
              </a:rPr>
              <a:t>/</a:t>
            </a:r>
            <a:endParaRPr lang="en-GB" sz="1100" dirty="0" smtClean="0"/>
          </a:p>
          <a:p>
            <a:r>
              <a:rPr lang="en-US" sz="1100" dirty="0" err="1" smtClean="0"/>
              <a:t>Bron</a:t>
            </a:r>
            <a:r>
              <a:rPr lang="en-US" sz="1100" dirty="0" smtClean="0"/>
              <a:t> </a:t>
            </a:r>
            <a:r>
              <a:rPr lang="en-US" sz="1100" dirty="0" err="1" smtClean="0"/>
              <a:t>geraadpleegd</a:t>
            </a:r>
            <a:r>
              <a:rPr lang="en-US" sz="1100" dirty="0" smtClean="0"/>
              <a:t> op 16-09-2016</a:t>
            </a:r>
            <a:endParaRPr lang="en-GB" sz="1100" dirty="0"/>
          </a:p>
        </p:txBody>
      </p:sp>
      <p:pic>
        <p:nvPicPr>
          <p:cNvPr id="2052" name="Picture 4" descr="Netflix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5143" y="2021600"/>
            <a:ext cx="4589843" cy="2954713"/>
          </a:xfrm>
          <a:prstGeom prst="rect">
            <a:avLst/>
          </a:prstGeom>
          <a:noFill/>
          <a:ln>
            <a:solidFill>
              <a:srgbClr val="00000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97173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Dashboards</a:t>
            </a:r>
            <a:endParaRPr lang="en-GB" dirty="0"/>
          </a:p>
        </p:txBody>
      </p:sp>
      <p:sp>
        <p:nvSpPr>
          <p:cNvPr id="4" name="Content Placeholder 3"/>
          <p:cNvSpPr>
            <a:spLocks noGrp="1"/>
          </p:cNvSpPr>
          <p:nvPr>
            <p:ph idx="16"/>
          </p:nvPr>
        </p:nvSpPr>
        <p:spPr/>
        <p:txBody>
          <a:bodyPr>
            <a:normAutofit fontScale="70000" lnSpcReduction="20000"/>
          </a:bodyPr>
          <a:lstStyle/>
          <a:p>
            <a:endParaRPr lang="en-GB" dirty="0"/>
          </a:p>
        </p:txBody>
      </p:sp>
      <p:sp>
        <p:nvSpPr>
          <p:cNvPr id="5" name="Content Placeholder 4"/>
          <p:cNvSpPr>
            <a:spLocks noGrp="1"/>
          </p:cNvSpPr>
          <p:nvPr>
            <p:ph idx="17"/>
          </p:nvPr>
        </p:nvSpPr>
        <p:spPr/>
        <p:txBody>
          <a:bodyPr/>
          <a:lstStyle/>
          <a:p>
            <a:endParaRPr lang="en-GB"/>
          </a:p>
        </p:txBody>
      </p:sp>
      <p:sp>
        <p:nvSpPr>
          <p:cNvPr id="6" name="Content Placeholder 5"/>
          <p:cNvSpPr>
            <a:spLocks noGrp="1"/>
          </p:cNvSpPr>
          <p:nvPr>
            <p:ph idx="19"/>
          </p:nvPr>
        </p:nvSpPr>
        <p:spPr>
          <a:xfrm>
            <a:off x="247806" y="2114503"/>
            <a:ext cx="6229318" cy="643586"/>
          </a:xfrm>
        </p:spPr>
        <p:txBody>
          <a:bodyPr/>
          <a:lstStyle/>
          <a:p>
            <a:r>
              <a:rPr lang="en-US" dirty="0">
                <a:solidFill>
                  <a:srgbClr val="000000"/>
                </a:solidFill>
              </a:rPr>
              <a:t>In </a:t>
            </a:r>
            <a:r>
              <a:rPr lang="en-US" dirty="0" err="1">
                <a:solidFill>
                  <a:srgbClr val="000000"/>
                </a:solidFill>
              </a:rPr>
              <a:t>een</a:t>
            </a:r>
            <a:r>
              <a:rPr lang="en-US" dirty="0">
                <a:solidFill>
                  <a:srgbClr val="000000"/>
                </a:solidFill>
              </a:rPr>
              <a:t> </a:t>
            </a:r>
            <a:r>
              <a:rPr lang="en-US" dirty="0" err="1">
                <a:solidFill>
                  <a:srgbClr val="000000"/>
                </a:solidFill>
              </a:rPr>
              <a:t>oogopslag</a:t>
            </a:r>
            <a:r>
              <a:rPr lang="en-US" dirty="0">
                <a:solidFill>
                  <a:srgbClr val="000000"/>
                </a:solidFill>
              </a:rPr>
              <a:t> de </a:t>
            </a:r>
            <a:r>
              <a:rPr lang="en-US" dirty="0" err="1">
                <a:solidFill>
                  <a:srgbClr val="000000"/>
                </a:solidFill>
              </a:rPr>
              <a:t>meeste</a:t>
            </a:r>
            <a:r>
              <a:rPr lang="en-US" dirty="0">
                <a:solidFill>
                  <a:srgbClr val="000000"/>
                </a:solidFill>
              </a:rPr>
              <a:t> </a:t>
            </a:r>
            <a:r>
              <a:rPr lang="en-US" dirty="0" err="1">
                <a:solidFill>
                  <a:srgbClr val="000000"/>
                </a:solidFill>
              </a:rPr>
              <a:t>relevante</a:t>
            </a:r>
            <a:r>
              <a:rPr lang="en-US" dirty="0">
                <a:solidFill>
                  <a:srgbClr val="000000"/>
                </a:solidFill>
              </a:rPr>
              <a:t> KPI’s </a:t>
            </a:r>
            <a:r>
              <a:rPr lang="en-US" dirty="0" err="1">
                <a:solidFill>
                  <a:srgbClr val="000000"/>
                </a:solidFill>
              </a:rPr>
              <a:t>weergegeven</a:t>
            </a:r>
            <a:r>
              <a:rPr lang="en-US" dirty="0">
                <a:solidFill>
                  <a:srgbClr val="000000"/>
                </a:solidFill>
              </a:rPr>
              <a:t> </a:t>
            </a:r>
            <a:endParaRPr lang="en-GB" dirty="0">
              <a:solidFill>
                <a:srgbClr val="000000"/>
              </a:solidFill>
            </a:endParaRPr>
          </a:p>
          <a:p>
            <a:endParaRPr lang="en-GB" dirty="0">
              <a:solidFill>
                <a:srgbClr val="000000"/>
              </a:solidFill>
            </a:endParaRPr>
          </a:p>
        </p:txBody>
      </p:sp>
      <p:pic>
        <p:nvPicPr>
          <p:cNvPr id="5124" name="Picture 4" descr="https://assets.econsultancy.com/images/0007/1806/2.jpg"/>
          <p:cNvPicPr>
            <a:picLocks noChangeAspect="1" noChangeArrowheads="1"/>
          </p:cNvPicPr>
          <p:nvPr/>
        </p:nvPicPr>
        <p:blipFill rotWithShape="1">
          <a:blip r:embed="rId3">
            <a:extLst>
              <a:ext uri="{28A0092B-C50C-407E-A947-70E740481C1C}">
                <a14:useLocalDpi xmlns:a14="http://schemas.microsoft.com/office/drawing/2010/main" val="0"/>
              </a:ext>
            </a:extLst>
          </a:blip>
          <a:srcRect t="4350" b="50574"/>
          <a:stretch/>
        </p:blipFill>
        <p:spPr bwMode="auto">
          <a:xfrm>
            <a:off x="247806" y="2527299"/>
            <a:ext cx="4440547" cy="302418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247806" y="5925628"/>
            <a:ext cx="6285695" cy="430887"/>
          </a:xfrm>
          <a:prstGeom prst="rect">
            <a:avLst/>
          </a:prstGeom>
          <a:noFill/>
        </p:spPr>
        <p:txBody>
          <a:bodyPr wrap="none" rtlCol="0">
            <a:spAutoFit/>
          </a:bodyPr>
          <a:lstStyle/>
          <a:p>
            <a:r>
              <a:rPr lang="en-GB" sz="1100" dirty="0">
                <a:hlinkClick r:id="rId4"/>
              </a:rPr>
              <a:t>https://econsultancy.com/blog/62844-24-beautifully-designed-web-dashboards-that-data-geeks-will-love</a:t>
            </a:r>
            <a:r>
              <a:rPr lang="en-GB" sz="1100" dirty="0" smtClean="0">
                <a:hlinkClick r:id="rId4"/>
              </a:rPr>
              <a:t>/</a:t>
            </a:r>
            <a:endParaRPr lang="en-GB" sz="1100" dirty="0" smtClean="0"/>
          </a:p>
          <a:p>
            <a:r>
              <a:rPr lang="en-US" sz="1100" dirty="0" err="1" smtClean="0"/>
              <a:t>Bron</a:t>
            </a:r>
            <a:r>
              <a:rPr lang="en-US" sz="1100" dirty="0" smtClean="0"/>
              <a:t> </a:t>
            </a:r>
            <a:r>
              <a:rPr lang="en-US" sz="1100" dirty="0" err="1" smtClean="0"/>
              <a:t>geraadpleegd</a:t>
            </a:r>
            <a:r>
              <a:rPr lang="en-US" sz="1100" dirty="0" smtClean="0"/>
              <a:t> op 16-09-2016</a:t>
            </a:r>
            <a:endParaRPr lang="en-GB" sz="1100" dirty="0"/>
          </a:p>
        </p:txBody>
      </p:sp>
      <p:pic>
        <p:nvPicPr>
          <p:cNvPr id="12" name="Picture 4" descr="https://assets.econsultancy.com/images/0007/1806/2.jpg"/>
          <p:cNvPicPr>
            <a:picLocks noChangeAspect="1" noChangeArrowheads="1"/>
          </p:cNvPicPr>
          <p:nvPr/>
        </p:nvPicPr>
        <p:blipFill rotWithShape="1">
          <a:blip r:embed="rId3">
            <a:extLst>
              <a:ext uri="{28A0092B-C50C-407E-A947-70E740481C1C}">
                <a14:useLocalDpi xmlns:a14="http://schemas.microsoft.com/office/drawing/2010/main" val="0"/>
              </a:ext>
            </a:extLst>
          </a:blip>
          <a:srcRect t="49286" b="4848"/>
          <a:stretch/>
        </p:blipFill>
        <p:spPr bwMode="auto">
          <a:xfrm>
            <a:off x="4688352" y="2552293"/>
            <a:ext cx="4334997" cy="3003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24583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Opdracht</a:t>
            </a:r>
            <a:endParaRPr lang="en-GB" dirty="0"/>
          </a:p>
        </p:txBody>
      </p:sp>
      <p:sp>
        <p:nvSpPr>
          <p:cNvPr id="3" name="Content Placeholder 2"/>
          <p:cNvSpPr>
            <a:spLocks noGrp="1"/>
          </p:cNvSpPr>
          <p:nvPr>
            <p:ph idx="1"/>
          </p:nvPr>
        </p:nvSpPr>
        <p:spPr/>
        <p:txBody>
          <a:bodyPr>
            <a:noAutofit/>
          </a:bodyPr>
          <a:lstStyle/>
          <a:p>
            <a:r>
              <a:rPr lang="nl-NL" sz="2800" dirty="0"/>
              <a:t>Voer de Digitale Workshop 5 “Werken met Power BI Desktop for Windows” uit. </a:t>
            </a:r>
            <a:endParaRPr lang="en-GB" sz="2800" dirty="0"/>
          </a:p>
          <a:p>
            <a:endParaRPr lang="en-US" sz="2800" dirty="0" smtClean="0"/>
          </a:p>
          <a:p>
            <a:r>
              <a:rPr lang="en-US" sz="2800" dirty="0" err="1" smtClean="0"/>
              <a:t>Zie</a:t>
            </a:r>
            <a:r>
              <a:rPr lang="en-US" sz="2800" dirty="0" smtClean="0"/>
              <a:t> </a:t>
            </a:r>
            <a:r>
              <a:rPr lang="en-US" sz="2800" dirty="0" err="1" smtClean="0"/>
              <a:t>thema-opdracht</a:t>
            </a:r>
            <a:r>
              <a:rPr lang="en-US" sz="2800" smtClean="0"/>
              <a:t> 13.1</a:t>
            </a:r>
            <a:endParaRPr lang="en-US" sz="2800" dirty="0" smtClean="0"/>
          </a:p>
          <a:p>
            <a:endParaRPr lang="en-US" sz="2800" dirty="0" smtClean="0"/>
          </a:p>
        </p:txBody>
      </p:sp>
    </p:spTree>
    <p:extLst>
      <p:ext uri="{BB962C8B-B14F-4D97-AF65-F5344CB8AC3E}">
        <p14:creationId xmlns:p14="http://schemas.microsoft.com/office/powerpoint/2010/main" val="39881700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Links</a:t>
            </a:r>
            <a:endParaRPr lang="en-GB" dirty="0"/>
          </a:p>
        </p:txBody>
      </p:sp>
      <p:sp>
        <p:nvSpPr>
          <p:cNvPr id="3" name="Content Placeholder 2"/>
          <p:cNvSpPr>
            <a:spLocks noGrp="1"/>
          </p:cNvSpPr>
          <p:nvPr>
            <p:ph idx="1"/>
          </p:nvPr>
        </p:nvSpPr>
        <p:spPr/>
        <p:txBody>
          <a:bodyPr/>
          <a:lstStyle/>
          <a:p>
            <a:pPr marL="342900" indent="-342900">
              <a:lnSpc>
                <a:spcPct val="80000"/>
              </a:lnSpc>
              <a:buFont typeface="Arial" panose="020B0604020202020204" pitchFamily="34" charset="0"/>
              <a:buChar char="•"/>
            </a:pPr>
            <a:endParaRPr lang="en-US" dirty="0"/>
          </a:p>
          <a:p>
            <a:pPr marL="342900" indent="-342900">
              <a:buFont typeface="Arial" panose="020B0604020202020204" pitchFamily="34" charset="0"/>
              <a:buChar char="•"/>
            </a:pPr>
            <a:endParaRPr lang="en-GB" dirty="0"/>
          </a:p>
        </p:txBody>
      </p:sp>
      <p:sp>
        <p:nvSpPr>
          <p:cNvPr id="4" name="TextBox 3"/>
          <p:cNvSpPr txBox="1"/>
          <p:nvPr/>
        </p:nvSpPr>
        <p:spPr>
          <a:xfrm>
            <a:off x="207391" y="1878848"/>
            <a:ext cx="8356600" cy="3416320"/>
          </a:xfrm>
          <a:prstGeom prst="rect">
            <a:avLst/>
          </a:prstGeom>
          <a:noFill/>
        </p:spPr>
        <p:txBody>
          <a:bodyPr wrap="square" rtlCol="0">
            <a:spAutoFit/>
          </a:bodyPr>
          <a:lstStyle/>
          <a:p>
            <a:r>
              <a:rPr lang="nl-NL" dirty="0"/>
              <a:t>Collectie van news graphics van Financieel Dagblad:</a:t>
            </a:r>
          </a:p>
          <a:p>
            <a:r>
              <a:rPr lang="en-GB" dirty="0">
                <a:hlinkClick r:id="rId3"/>
              </a:rPr>
              <a:t>https://</a:t>
            </a:r>
            <a:r>
              <a:rPr lang="en-GB" dirty="0" smtClean="0">
                <a:hlinkClick r:id="rId3"/>
              </a:rPr>
              <a:t>plus.google.com/collection/A7sYV</a:t>
            </a:r>
            <a:r>
              <a:rPr lang="en-GB" dirty="0" smtClean="0"/>
              <a:t> </a:t>
            </a:r>
          </a:p>
          <a:p>
            <a:endParaRPr lang="en-US" dirty="0" smtClean="0"/>
          </a:p>
          <a:p>
            <a:r>
              <a:rPr lang="nl-NL" dirty="0"/>
              <a:t>Basic Data </a:t>
            </a:r>
            <a:r>
              <a:rPr lang="nl-NL" dirty="0" smtClean="0"/>
              <a:t>Presentation &amp; Dashboard </a:t>
            </a:r>
            <a:r>
              <a:rPr lang="nl-NL" dirty="0"/>
              <a:t>Fundamentals </a:t>
            </a:r>
            <a:r>
              <a:rPr lang="nl-NL" dirty="0" smtClean="0"/>
              <a:t>(PluralSight): </a:t>
            </a:r>
            <a:endParaRPr lang="nl-NL" dirty="0"/>
          </a:p>
          <a:p>
            <a:r>
              <a:rPr lang="en-GB" dirty="0">
                <a:hlinkClick r:id="rId4"/>
              </a:rPr>
              <a:t>https://</a:t>
            </a:r>
            <a:r>
              <a:rPr lang="en-GB" dirty="0" smtClean="0">
                <a:hlinkClick r:id="rId4"/>
              </a:rPr>
              <a:t>app.pluralsight.com/player?course=business-dashboard-fundamentals&amp;author=ben-sullins&amp;name=business-dashboard-fundamentals-m2&amp;clip=1&amp;mode=live</a:t>
            </a:r>
            <a:r>
              <a:rPr lang="en-GB" dirty="0" smtClean="0"/>
              <a:t> </a:t>
            </a:r>
          </a:p>
          <a:p>
            <a:endParaRPr lang="nl-NL" dirty="0"/>
          </a:p>
          <a:p>
            <a:r>
              <a:rPr lang="en-GB" dirty="0"/>
              <a:t>Netflix Purposely Designed ‘House of Cards’ to Be a Major Hit—Here’s How They Did It</a:t>
            </a:r>
            <a:endParaRPr lang="nl-NL" dirty="0"/>
          </a:p>
          <a:p>
            <a:r>
              <a:rPr lang="nl-NL" dirty="0" smtClean="0">
                <a:hlinkClick r:id="rId5"/>
              </a:rPr>
              <a:t>http</a:t>
            </a:r>
            <a:r>
              <a:rPr lang="nl-NL" dirty="0">
                <a:hlinkClick r:id="rId5"/>
              </a:rPr>
              <a:t>://observer.com/2016/01/can-we-use-big-data-to-create-hit-tv-shows-as-addictive-as-breaking-bad</a:t>
            </a:r>
            <a:r>
              <a:rPr lang="nl-NL" dirty="0" smtClean="0">
                <a:hlinkClick r:id="rId5"/>
              </a:rPr>
              <a:t>/</a:t>
            </a:r>
            <a:r>
              <a:rPr lang="nl-NL" dirty="0" smtClean="0"/>
              <a:t> </a:t>
            </a:r>
            <a:endParaRPr lang="nl-NL" dirty="0"/>
          </a:p>
          <a:p>
            <a:endParaRPr lang="en-GB" dirty="0"/>
          </a:p>
        </p:txBody>
      </p:sp>
    </p:spTree>
    <p:extLst>
      <p:ext uri="{BB962C8B-B14F-4D97-AF65-F5344CB8AC3E}">
        <p14:creationId xmlns:p14="http://schemas.microsoft.com/office/powerpoint/2010/main" val="7613163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Onderwerpen</a:t>
            </a:r>
            <a:endParaRPr lang="en-GB" dirty="0"/>
          </a:p>
        </p:txBody>
      </p:sp>
      <p:sp>
        <p:nvSpPr>
          <p:cNvPr id="3" name="Content Placeholder 2"/>
          <p:cNvSpPr>
            <a:spLocks noGrp="1"/>
          </p:cNvSpPr>
          <p:nvPr>
            <p:ph idx="1"/>
          </p:nvPr>
        </p:nvSpPr>
        <p:spPr/>
        <p:txBody>
          <a:bodyPr>
            <a:normAutofit fontScale="85000" lnSpcReduction="20000"/>
          </a:bodyPr>
          <a:lstStyle/>
          <a:p>
            <a:pPr marL="342900" indent="-342900">
              <a:lnSpc>
                <a:spcPct val="80000"/>
              </a:lnSpc>
              <a:buFont typeface="Arial" panose="020B0604020202020204" pitchFamily="34" charset="0"/>
              <a:buChar char="•"/>
            </a:pPr>
            <a:endParaRPr lang="en-US" dirty="0"/>
          </a:p>
          <a:p>
            <a:pPr marL="342900" indent="-342900">
              <a:buFont typeface="Arial" panose="020B0604020202020204" pitchFamily="34" charset="0"/>
              <a:buChar char="•"/>
            </a:pPr>
            <a:r>
              <a:rPr lang="nl-NL" dirty="0" smtClean="0"/>
              <a:t>Rapporteren van informatie</a:t>
            </a:r>
          </a:p>
          <a:p>
            <a:pPr marL="1085850" lvl="1" indent="-342900">
              <a:buFont typeface="Arial" panose="020B0604020202020204" pitchFamily="34" charset="0"/>
              <a:buChar char="•"/>
            </a:pPr>
            <a:r>
              <a:rPr lang="nl-NL" dirty="0" smtClean="0"/>
              <a:t>DIKW</a:t>
            </a:r>
          </a:p>
          <a:p>
            <a:pPr marL="1085850" lvl="1" indent="-342900">
              <a:buFont typeface="Arial" panose="020B0604020202020204" pitchFamily="34" charset="0"/>
              <a:buChar char="•"/>
            </a:pPr>
            <a:r>
              <a:rPr lang="nl-NL" dirty="0" smtClean="0"/>
              <a:t>OLTP en OLAP</a:t>
            </a:r>
          </a:p>
          <a:p>
            <a:pPr marL="342900" indent="-342900">
              <a:buFont typeface="Arial" panose="020B0604020202020204" pitchFamily="34" charset="0"/>
              <a:buChar char="•"/>
            </a:pPr>
            <a:r>
              <a:rPr lang="nl-NL" dirty="0" smtClean="0"/>
              <a:t>Data verzamelen</a:t>
            </a:r>
          </a:p>
          <a:p>
            <a:pPr marL="1085850" lvl="1" indent="-342900">
              <a:buFont typeface="Arial" panose="020B0604020202020204" pitchFamily="34" charset="0"/>
              <a:buChar char="•"/>
            </a:pPr>
            <a:r>
              <a:rPr lang="nl-NL" dirty="0" smtClean="0"/>
              <a:t>Van OLTP naar Datawarehouses</a:t>
            </a:r>
          </a:p>
          <a:p>
            <a:pPr marL="1085850" lvl="1" indent="-342900">
              <a:buFont typeface="Arial" panose="020B0604020202020204" pitchFamily="34" charset="0"/>
              <a:buChar char="•"/>
            </a:pPr>
            <a:r>
              <a:rPr lang="nl-NL" dirty="0" smtClean="0"/>
              <a:t>Typische </a:t>
            </a:r>
            <a:r>
              <a:rPr lang="nl-NL" dirty="0"/>
              <a:t>systeem </a:t>
            </a:r>
            <a:r>
              <a:rPr lang="nl-NL" dirty="0" smtClean="0"/>
              <a:t>architectuur</a:t>
            </a:r>
          </a:p>
          <a:p>
            <a:pPr marL="1085850" lvl="1" indent="-342900">
              <a:buFont typeface="Arial" panose="020B0604020202020204" pitchFamily="34" charset="0"/>
              <a:buChar char="•"/>
            </a:pPr>
            <a:r>
              <a:rPr lang="nl-NL" dirty="0" smtClean="0"/>
              <a:t>ETL</a:t>
            </a:r>
          </a:p>
          <a:p>
            <a:pPr marL="342900" indent="-342900">
              <a:buFont typeface="Arial" panose="020B0604020202020204" pitchFamily="34" charset="0"/>
              <a:buChar char="•"/>
            </a:pPr>
            <a:r>
              <a:rPr lang="nl-NL" dirty="0" smtClean="0"/>
              <a:t>Visualiseren van informatie:</a:t>
            </a:r>
          </a:p>
          <a:p>
            <a:pPr marL="1085850" lvl="1" indent="-342900">
              <a:buFont typeface="Arial" panose="020B0604020202020204" pitchFamily="34" charset="0"/>
              <a:buChar char="•"/>
            </a:pPr>
            <a:r>
              <a:rPr lang="nl-NL" dirty="0" smtClean="0"/>
              <a:t>Business Intelligence</a:t>
            </a:r>
          </a:p>
          <a:p>
            <a:pPr marL="1085850" lvl="1" indent="-342900">
              <a:buFont typeface="Arial" panose="020B0604020202020204" pitchFamily="34" charset="0"/>
              <a:buChar char="•"/>
            </a:pPr>
            <a:r>
              <a:rPr lang="nl-NL" dirty="0" smtClean="0"/>
              <a:t>Data visualisation</a:t>
            </a:r>
          </a:p>
          <a:p>
            <a:pPr marL="1085850" lvl="1" indent="-342900">
              <a:buFont typeface="Arial" panose="020B0604020202020204" pitchFamily="34" charset="0"/>
              <a:buChar char="•"/>
            </a:pPr>
            <a:r>
              <a:rPr lang="nl-NL" dirty="0" smtClean="0"/>
              <a:t>Key Performance Indicators</a:t>
            </a:r>
          </a:p>
          <a:p>
            <a:pPr marL="1085850" lvl="1" indent="-342900">
              <a:buFont typeface="Arial" panose="020B0604020202020204" pitchFamily="34" charset="0"/>
              <a:buChar char="•"/>
            </a:pPr>
            <a:r>
              <a:rPr lang="nl-NL" dirty="0" smtClean="0"/>
              <a:t>Dashboards</a:t>
            </a:r>
          </a:p>
          <a:p>
            <a:pPr marL="342900" indent="-342900">
              <a:buFont typeface="Arial" panose="020B0604020202020204" pitchFamily="34" charset="0"/>
              <a:buChar char="•"/>
            </a:pPr>
            <a:r>
              <a:rPr lang="nl-NL" dirty="0" smtClean="0"/>
              <a:t>Realisatie van rapportages</a:t>
            </a:r>
          </a:p>
          <a:p>
            <a:pPr marL="1085850" lvl="1" indent="-342900">
              <a:buFont typeface="Arial" panose="020B0604020202020204" pitchFamily="34" charset="0"/>
              <a:buChar char="•"/>
            </a:pPr>
            <a:r>
              <a:rPr lang="nl-NL" dirty="0" smtClean="0"/>
              <a:t>Introductie Power BI</a:t>
            </a:r>
          </a:p>
          <a:p>
            <a:pPr marL="342900" indent="-342900">
              <a:buFont typeface="Arial" panose="020B0604020202020204" pitchFamily="34" charset="0"/>
              <a:buChar char="•"/>
            </a:pPr>
            <a:endParaRPr lang="nl-NL" dirty="0" smtClean="0"/>
          </a:p>
        </p:txBody>
      </p:sp>
    </p:spTree>
    <p:extLst>
      <p:ext uri="{BB962C8B-B14F-4D97-AF65-F5344CB8AC3E}">
        <p14:creationId xmlns:p14="http://schemas.microsoft.com/office/powerpoint/2010/main" val="40237093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fbeeldingsresultaat voor dashboard carto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5049" y="2408587"/>
            <a:ext cx="4260005" cy="344208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GB" dirty="0" err="1" smtClean="0"/>
              <a:t>Rapporteren</a:t>
            </a:r>
            <a:r>
              <a:rPr lang="en-GB" dirty="0" smtClean="0"/>
              <a:t> van </a:t>
            </a:r>
            <a:r>
              <a:rPr lang="en-GB" dirty="0" err="1" smtClean="0"/>
              <a:t>informatie</a:t>
            </a:r>
            <a:endParaRPr lang="en-GB" dirty="0"/>
          </a:p>
        </p:txBody>
      </p:sp>
      <p:sp>
        <p:nvSpPr>
          <p:cNvPr id="3" name="Content Placeholder 2"/>
          <p:cNvSpPr>
            <a:spLocks noGrp="1"/>
          </p:cNvSpPr>
          <p:nvPr>
            <p:ph idx="1"/>
          </p:nvPr>
        </p:nvSpPr>
        <p:spPr>
          <a:xfrm>
            <a:off x="207392" y="1804362"/>
            <a:ext cx="5264140" cy="4306505"/>
          </a:xfrm>
        </p:spPr>
        <p:txBody>
          <a:bodyPr>
            <a:normAutofit/>
          </a:bodyPr>
          <a:lstStyle/>
          <a:p>
            <a:pPr marL="342900" indent="-342900">
              <a:lnSpc>
                <a:spcPct val="80000"/>
              </a:lnSpc>
              <a:buFont typeface="Arial" panose="020B0604020202020204" pitchFamily="34" charset="0"/>
              <a:buChar char="•"/>
            </a:pPr>
            <a:endParaRPr lang="en-US" dirty="0"/>
          </a:p>
          <a:p>
            <a:pPr marL="342900" indent="-342900">
              <a:buFont typeface="Arial" panose="020B0604020202020204" pitchFamily="34" charset="0"/>
              <a:buChar char="•"/>
            </a:pPr>
            <a:r>
              <a:rPr lang="nl-NL" dirty="0" smtClean="0"/>
              <a:t>Informatie is essentieel voor het goed kunnen aansturen van de bedrijfsvoering.</a:t>
            </a:r>
          </a:p>
          <a:p>
            <a:pPr marL="342900" indent="-342900">
              <a:buFont typeface="Arial" panose="020B0604020202020204" pitchFamily="34" charset="0"/>
              <a:buChar char="•"/>
            </a:pPr>
            <a:endParaRPr lang="nl-NL" dirty="0" smtClean="0"/>
          </a:p>
          <a:p>
            <a:pPr marL="342900" indent="-342900">
              <a:buFont typeface="Arial" panose="020B0604020202020204" pitchFamily="34" charset="0"/>
              <a:buChar char="•"/>
            </a:pPr>
            <a:r>
              <a:rPr lang="nl-NL" dirty="0" smtClean="0"/>
              <a:t>Meten = weten !</a:t>
            </a:r>
          </a:p>
          <a:p>
            <a:pPr marL="342900" indent="-342900">
              <a:buFont typeface="Arial" panose="020B0604020202020204" pitchFamily="34" charset="0"/>
              <a:buChar char="•"/>
            </a:pPr>
            <a:endParaRPr lang="nl-NL" dirty="0"/>
          </a:p>
          <a:p>
            <a:pPr marL="342900" indent="-342900">
              <a:buFont typeface="Arial" panose="020B0604020202020204" pitchFamily="34" charset="0"/>
              <a:buChar char="•"/>
            </a:pPr>
            <a:r>
              <a:rPr lang="nl-NL" dirty="0" smtClean="0"/>
              <a:t>Maar op welke vraag moeten we antwoord gegeven?</a:t>
            </a:r>
          </a:p>
        </p:txBody>
      </p:sp>
    </p:spTree>
    <p:extLst>
      <p:ext uri="{BB962C8B-B14F-4D97-AF65-F5344CB8AC3E}">
        <p14:creationId xmlns:p14="http://schemas.microsoft.com/office/powerpoint/2010/main" val="820853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Rapporteren van </a:t>
            </a:r>
            <a:r>
              <a:rPr lang="nl-NL" dirty="0" smtClean="0"/>
              <a:t>informatie</a:t>
            </a:r>
            <a:endParaRPr lang="nl-NL" dirty="0"/>
          </a:p>
        </p:txBody>
      </p:sp>
      <p:sp>
        <p:nvSpPr>
          <p:cNvPr id="5" name="Tijdelijke aanduiding voor inhoud 4"/>
          <p:cNvSpPr>
            <a:spLocks noGrp="1"/>
          </p:cNvSpPr>
          <p:nvPr>
            <p:ph idx="16"/>
          </p:nvPr>
        </p:nvSpPr>
        <p:spPr/>
        <p:txBody>
          <a:bodyPr>
            <a:normAutofit fontScale="70000" lnSpcReduction="20000"/>
          </a:bodyPr>
          <a:lstStyle/>
          <a:p>
            <a:r>
              <a:rPr lang="nl-NL" dirty="0"/>
              <a:t>Data (gegevens) </a:t>
            </a:r>
            <a:r>
              <a:rPr lang="nl-NL" dirty="0">
                <a:sym typeface="Wingdings" panose="05000000000000000000" pitchFamily="2" charset="2"/>
              </a:rPr>
              <a:t>&amp;</a:t>
            </a:r>
            <a:r>
              <a:rPr lang="nl-NL" dirty="0"/>
              <a:t> Informatie!</a:t>
            </a:r>
            <a:endParaRPr lang="en-GB" dirty="0"/>
          </a:p>
        </p:txBody>
      </p:sp>
      <p:sp>
        <p:nvSpPr>
          <p:cNvPr id="6" name="Tijdelijke aanduiding voor inhoud 5"/>
          <p:cNvSpPr>
            <a:spLocks noGrp="1"/>
          </p:cNvSpPr>
          <p:nvPr>
            <p:ph idx="17"/>
          </p:nvPr>
        </p:nvSpPr>
        <p:spPr/>
        <p:txBody>
          <a:bodyPr/>
          <a:lstStyle/>
          <a:p>
            <a:endParaRPr lang="en-GB"/>
          </a:p>
        </p:txBody>
      </p:sp>
      <p:sp>
        <p:nvSpPr>
          <p:cNvPr id="7" name="Tijdelijke aanduiding voor inhoud 6"/>
          <p:cNvSpPr>
            <a:spLocks noGrp="1"/>
          </p:cNvSpPr>
          <p:nvPr>
            <p:ph idx="19"/>
          </p:nvPr>
        </p:nvSpPr>
        <p:spPr/>
        <p:txBody>
          <a:bodyPr/>
          <a:lstStyle/>
          <a:p>
            <a:pPr algn="ctr"/>
            <a:endParaRPr lang="nl-NL" i="1" dirty="0"/>
          </a:p>
          <a:p>
            <a:pPr algn="ctr"/>
            <a:r>
              <a:rPr lang="nl-NL" i="1" dirty="0" smtClean="0"/>
              <a:t>Kennis</a:t>
            </a:r>
            <a:r>
              <a:rPr lang="nl-NL" i="1" dirty="0"/>
              <a:t>:</a:t>
            </a:r>
            <a:r>
              <a:rPr lang="nl-NL" dirty="0"/>
              <a:t> betekenis gegeven aan de informatie</a:t>
            </a:r>
          </a:p>
          <a:p>
            <a:pPr algn="ctr"/>
            <a:endParaRPr lang="nl-NL" i="1" dirty="0"/>
          </a:p>
          <a:p>
            <a:r>
              <a:rPr lang="nl-NL" i="1" dirty="0"/>
              <a:t>Informatie: </a:t>
            </a:r>
            <a:r>
              <a:rPr lang="nl-NL" dirty="0"/>
              <a:t>gegevens in een bepaalde </a:t>
            </a:r>
            <a:r>
              <a:rPr lang="nl-NL" dirty="0" smtClean="0"/>
              <a:t>context</a:t>
            </a:r>
          </a:p>
          <a:p>
            <a:endParaRPr lang="nl-NL" dirty="0"/>
          </a:p>
          <a:p>
            <a:r>
              <a:rPr lang="nl-NL" i="1" dirty="0"/>
              <a:t>Gegevens: </a:t>
            </a:r>
            <a:r>
              <a:rPr lang="nl-NL" dirty="0"/>
              <a:t>kunnen worden geleverd door</a:t>
            </a:r>
            <a:endParaRPr lang="nl-NL" sz="1050" dirty="0"/>
          </a:p>
          <a:p>
            <a:pPr algn="ctr"/>
            <a:r>
              <a:rPr lang="nl-NL" i="1" dirty="0"/>
              <a:t>(Informatie)systemen</a:t>
            </a:r>
          </a:p>
          <a:p>
            <a:endParaRPr lang="en-GB" dirty="0"/>
          </a:p>
        </p:txBody>
      </p:sp>
      <p:pic>
        <p:nvPicPr>
          <p:cNvPr id="1026" name="Picture 2" descr="http://d2lkacpp4m5oo7.cloudfront.net/wp-content/uploads/2011/04/dikwplushierarchy-595x33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2293" y="1747262"/>
            <a:ext cx="4593102" cy="2586032"/>
          </a:xfrm>
          <a:prstGeom prst="rect">
            <a:avLst/>
          </a:prstGeom>
          <a:noFill/>
          <a:extLst>
            <a:ext uri="{909E8E84-426E-40DD-AFC4-6F175D3DCCD1}">
              <a14:hiddenFill xmlns:a14="http://schemas.microsoft.com/office/drawing/2010/main">
                <a:solidFill>
                  <a:srgbClr val="FFFFFF"/>
                </a:solidFill>
              </a14:hiddenFill>
            </a:ext>
          </a:extLst>
        </p:spPr>
      </p:pic>
      <p:sp>
        <p:nvSpPr>
          <p:cNvPr id="4" name="Tekstvak 3"/>
          <p:cNvSpPr txBox="1"/>
          <p:nvPr/>
        </p:nvSpPr>
        <p:spPr>
          <a:xfrm>
            <a:off x="2982293" y="4185234"/>
            <a:ext cx="5718232" cy="369332"/>
          </a:xfrm>
          <a:prstGeom prst="rect">
            <a:avLst/>
          </a:prstGeom>
          <a:noFill/>
        </p:spPr>
        <p:txBody>
          <a:bodyPr wrap="none" rtlCol="0">
            <a:spAutoFit/>
          </a:bodyPr>
          <a:lstStyle/>
          <a:p>
            <a:r>
              <a:rPr lang="nl-NL" sz="900" dirty="0">
                <a:hlinkClick r:id="rId4"/>
              </a:rPr>
              <a:t>http://www.frankwatching.com/archive/2011/04/09/sociale-media-maken-manipulatie-beurskoersen-mogelijk/</a:t>
            </a:r>
            <a:endParaRPr lang="nl-NL" sz="900" dirty="0"/>
          </a:p>
          <a:p>
            <a:r>
              <a:rPr lang="nl-NL" sz="900" dirty="0"/>
              <a:t>Geraadpleegd op 28-01-2015</a:t>
            </a:r>
          </a:p>
        </p:txBody>
      </p:sp>
      <p:pic>
        <p:nvPicPr>
          <p:cNvPr id="9" name="Picture 8"/>
          <p:cNvPicPr>
            <a:picLocks noChangeAspect="1"/>
          </p:cNvPicPr>
          <p:nvPr/>
        </p:nvPicPr>
        <p:blipFill>
          <a:blip r:embed="rId5"/>
          <a:stretch>
            <a:fillRect/>
          </a:stretch>
        </p:blipFill>
        <p:spPr>
          <a:xfrm>
            <a:off x="2982294" y="4533460"/>
            <a:ext cx="3574624" cy="1852587"/>
          </a:xfrm>
          <a:prstGeom prst="rect">
            <a:avLst/>
          </a:prstGeom>
        </p:spPr>
      </p:pic>
      <p:sp>
        <p:nvSpPr>
          <p:cNvPr id="11" name="Tekstvak 3"/>
          <p:cNvSpPr txBox="1"/>
          <p:nvPr/>
        </p:nvSpPr>
        <p:spPr>
          <a:xfrm>
            <a:off x="2878215" y="6337301"/>
            <a:ext cx="2316660" cy="369332"/>
          </a:xfrm>
          <a:prstGeom prst="rect">
            <a:avLst/>
          </a:prstGeom>
          <a:noFill/>
        </p:spPr>
        <p:txBody>
          <a:bodyPr wrap="none" rtlCol="0">
            <a:spAutoFit/>
          </a:bodyPr>
          <a:lstStyle/>
          <a:p>
            <a:r>
              <a:rPr lang="nl-NL" sz="900" dirty="0">
                <a:hlinkClick r:id="rId6"/>
              </a:rPr>
              <a:t>https://</a:t>
            </a:r>
            <a:r>
              <a:rPr lang="nl-NL" sz="900" dirty="0" smtClean="0">
                <a:hlinkClick r:id="rId6"/>
              </a:rPr>
              <a:t>en.wikipedia.org/wiki/DIKW_Pyramid</a:t>
            </a:r>
            <a:endParaRPr lang="nl-NL" sz="900" dirty="0" smtClean="0"/>
          </a:p>
          <a:p>
            <a:r>
              <a:rPr lang="nl-NL" sz="900" dirty="0" smtClean="0"/>
              <a:t>Geraadpleegd </a:t>
            </a:r>
            <a:r>
              <a:rPr lang="nl-NL" sz="900" dirty="0"/>
              <a:t>op </a:t>
            </a:r>
            <a:r>
              <a:rPr lang="nl-NL" sz="900" dirty="0" smtClean="0"/>
              <a:t>16-09-2016</a:t>
            </a:r>
            <a:endParaRPr lang="nl-NL" sz="900" dirty="0"/>
          </a:p>
        </p:txBody>
      </p:sp>
    </p:spTree>
    <p:extLst>
      <p:ext uri="{BB962C8B-B14F-4D97-AF65-F5344CB8AC3E}">
        <p14:creationId xmlns:p14="http://schemas.microsoft.com/office/powerpoint/2010/main" val="14673827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Rapporteren van </a:t>
            </a:r>
            <a:r>
              <a:rPr lang="nl-NL" dirty="0" smtClean="0"/>
              <a:t>informatie</a:t>
            </a:r>
            <a:endParaRPr lang="nl-NL" dirty="0"/>
          </a:p>
        </p:txBody>
      </p:sp>
      <p:sp>
        <p:nvSpPr>
          <p:cNvPr id="5" name="Tijdelijke aanduiding voor inhoud 4"/>
          <p:cNvSpPr>
            <a:spLocks noGrp="1"/>
          </p:cNvSpPr>
          <p:nvPr>
            <p:ph idx="16"/>
          </p:nvPr>
        </p:nvSpPr>
        <p:spPr/>
        <p:txBody>
          <a:bodyPr>
            <a:normAutofit fontScale="70000" lnSpcReduction="20000"/>
          </a:bodyPr>
          <a:lstStyle/>
          <a:p>
            <a:r>
              <a:rPr lang="nl-NL" dirty="0" smtClean="0"/>
              <a:t>Transactioneel versus Analytisch</a:t>
            </a:r>
            <a:endParaRPr lang="en-GB" dirty="0"/>
          </a:p>
        </p:txBody>
      </p:sp>
      <p:sp>
        <p:nvSpPr>
          <p:cNvPr id="6" name="Tijdelijke aanduiding voor inhoud 5"/>
          <p:cNvSpPr>
            <a:spLocks noGrp="1"/>
          </p:cNvSpPr>
          <p:nvPr>
            <p:ph idx="17"/>
          </p:nvPr>
        </p:nvSpPr>
        <p:spPr/>
        <p:txBody>
          <a:bodyPr/>
          <a:lstStyle/>
          <a:p>
            <a:endParaRPr lang="en-GB"/>
          </a:p>
        </p:txBody>
      </p:sp>
      <p:pic>
        <p:nvPicPr>
          <p:cNvPr id="1026" name="Picture 2" descr="http://d2lkacpp4m5oo7.cloudfront.net/wp-content/uploads/2011/04/dikwplushierarchy-595x335.jpg"/>
          <p:cNvPicPr>
            <a:picLocks noChangeAspect="1" noChangeArrowheads="1"/>
          </p:cNvPicPr>
          <p:nvPr/>
        </p:nvPicPr>
        <p:blipFill rotWithShape="1">
          <a:blip r:embed="rId3">
            <a:extLst>
              <a:ext uri="{28A0092B-C50C-407E-A947-70E740481C1C}">
                <a14:useLocalDpi xmlns:a14="http://schemas.microsoft.com/office/drawing/2010/main" val="0"/>
              </a:ext>
            </a:extLst>
          </a:blip>
          <a:srcRect l="16626" t="25714" r="33009" b="851"/>
          <a:stretch/>
        </p:blipFill>
        <p:spPr bwMode="auto">
          <a:xfrm>
            <a:off x="2497873" y="2371491"/>
            <a:ext cx="4317076" cy="359069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64995" y="4757854"/>
            <a:ext cx="1932878" cy="923330"/>
          </a:xfrm>
          <a:prstGeom prst="rect">
            <a:avLst/>
          </a:prstGeom>
          <a:noFill/>
        </p:spPr>
        <p:txBody>
          <a:bodyPr wrap="square" rtlCol="0">
            <a:spAutoFit/>
          </a:bodyPr>
          <a:lstStyle/>
          <a:p>
            <a:r>
              <a:rPr lang="en-US" dirty="0" smtClean="0"/>
              <a:t>Transactional Processing</a:t>
            </a:r>
          </a:p>
          <a:p>
            <a:r>
              <a:rPr lang="en-US" dirty="0" smtClean="0"/>
              <a:t>(OLTP)</a:t>
            </a:r>
            <a:endParaRPr lang="en-GB" dirty="0"/>
          </a:p>
        </p:txBody>
      </p:sp>
      <p:sp>
        <p:nvSpPr>
          <p:cNvPr id="12" name="TextBox 11"/>
          <p:cNvSpPr txBox="1"/>
          <p:nvPr/>
        </p:nvSpPr>
        <p:spPr>
          <a:xfrm>
            <a:off x="564995" y="3241507"/>
            <a:ext cx="1932878" cy="923330"/>
          </a:xfrm>
          <a:prstGeom prst="rect">
            <a:avLst/>
          </a:prstGeom>
          <a:noFill/>
        </p:spPr>
        <p:txBody>
          <a:bodyPr wrap="square" rtlCol="0">
            <a:spAutoFit/>
          </a:bodyPr>
          <a:lstStyle/>
          <a:p>
            <a:r>
              <a:rPr lang="en-US" dirty="0" smtClean="0"/>
              <a:t>Analytical </a:t>
            </a:r>
          </a:p>
          <a:p>
            <a:r>
              <a:rPr lang="en-US" dirty="0" smtClean="0"/>
              <a:t>Processing</a:t>
            </a:r>
          </a:p>
          <a:p>
            <a:r>
              <a:rPr lang="en-US" dirty="0" smtClean="0"/>
              <a:t>(OLAP)</a:t>
            </a:r>
            <a:endParaRPr lang="en-GB" dirty="0"/>
          </a:p>
        </p:txBody>
      </p:sp>
      <p:sp>
        <p:nvSpPr>
          <p:cNvPr id="13" name="TextBox 12"/>
          <p:cNvSpPr txBox="1"/>
          <p:nvPr/>
        </p:nvSpPr>
        <p:spPr>
          <a:xfrm>
            <a:off x="6980662" y="5288206"/>
            <a:ext cx="1932878" cy="369332"/>
          </a:xfrm>
          <a:prstGeom prst="rect">
            <a:avLst/>
          </a:prstGeom>
          <a:noFill/>
        </p:spPr>
        <p:txBody>
          <a:bodyPr wrap="square" rtlCol="0">
            <a:spAutoFit/>
          </a:bodyPr>
          <a:lstStyle/>
          <a:p>
            <a:r>
              <a:rPr lang="en-US" dirty="0" err="1" smtClean="0"/>
              <a:t>Verzamelen</a:t>
            </a:r>
            <a:endParaRPr lang="en-GB" dirty="0"/>
          </a:p>
        </p:txBody>
      </p:sp>
      <p:sp>
        <p:nvSpPr>
          <p:cNvPr id="14" name="TextBox 13"/>
          <p:cNvSpPr txBox="1"/>
          <p:nvPr/>
        </p:nvSpPr>
        <p:spPr>
          <a:xfrm>
            <a:off x="6688839" y="4830451"/>
            <a:ext cx="1932878" cy="369332"/>
          </a:xfrm>
          <a:prstGeom prst="rect">
            <a:avLst/>
          </a:prstGeom>
          <a:noFill/>
        </p:spPr>
        <p:txBody>
          <a:bodyPr wrap="square" rtlCol="0">
            <a:spAutoFit/>
          </a:bodyPr>
          <a:lstStyle/>
          <a:p>
            <a:r>
              <a:rPr lang="en-US" dirty="0" err="1" smtClean="0"/>
              <a:t>Organiseren</a:t>
            </a:r>
            <a:endParaRPr lang="en-GB" dirty="0"/>
          </a:p>
        </p:txBody>
      </p:sp>
      <p:sp>
        <p:nvSpPr>
          <p:cNvPr id="15" name="TextBox 14"/>
          <p:cNvSpPr txBox="1"/>
          <p:nvPr/>
        </p:nvSpPr>
        <p:spPr>
          <a:xfrm>
            <a:off x="6332268" y="4327324"/>
            <a:ext cx="1932878" cy="369332"/>
          </a:xfrm>
          <a:prstGeom prst="rect">
            <a:avLst/>
          </a:prstGeom>
          <a:noFill/>
        </p:spPr>
        <p:txBody>
          <a:bodyPr wrap="square" rtlCol="0">
            <a:spAutoFit/>
          </a:bodyPr>
          <a:lstStyle/>
          <a:p>
            <a:r>
              <a:rPr lang="en-US" dirty="0" err="1" smtClean="0"/>
              <a:t>Groeperen</a:t>
            </a:r>
            <a:endParaRPr lang="en-GB" dirty="0"/>
          </a:p>
        </p:txBody>
      </p:sp>
      <p:sp>
        <p:nvSpPr>
          <p:cNvPr id="16" name="TextBox 15"/>
          <p:cNvSpPr txBox="1"/>
          <p:nvPr/>
        </p:nvSpPr>
        <p:spPr>
          <a:xfrm>
            <a:off x="5984487" y="3842110"/>
            <a:ext cx="1932878" cy="369332"/>
          </a:xfrm>
          <a:prstGeom prst="rect">
            <a:avLst/>
          </a:prstGeom>
          <a:noFill/>
        </p:spPr>
        <p:txBody>
          <a:bodyPr wrap="square" rtlCol="0">
            <a:spAutoFit/>
          </a:bodyPr>
          <a:lstStyle/>
          <a:p>
            <a:r>
              <a:rPr lang="en-US" dirty="0" err="1" smtClean="0"/>
              <a:t>Analyseren</a:t>
            </a:r>
            <a:endParaRPr lang="en-GB" dirty="0"/>
          </a:p>
        </p:txBody>
      </p:sp>
      <p:sp>
        <p:nvSpPr>
          <p:cNvPr id="18" name="TextBox 17"/>
          <p:cNvSpPr txBox="1"/>
          <p:nvPr/>
        </p:nvSpPr>
        <p:spPr>
          <a:xfrm>
            <a:off x="5663737" y="3357050"/>
            <a:ext cx="1932878" cy="369332"/>
          </a:xfrm>
          <a:prstGeom prst="rect">
            <a:avLst/>
          </a:prstGeom>
          <a:noFill/>
        </p:spPr>
        <p:txBody>
          <a:bodyPr wrap="square" rtlCol="0">
            <a:spAutoFit/>
          </a:bodyPr>
          <a:lstStyle/>
          <a:p>
            <a:r>
              <a:rPr lang="en-US" dirty="0" err="1" smtClean="0"/>
              <a:t>Synthetiseren</a:t>
            </a:r>
            <a:endParaRPr lang="en-GB" dirty="0"/>
          </a:p>
        </p:txBody>
      </p:sp>
      <p:sp>
        <p:nvSpPr>
          <p:cNvPr id="19" name="TextBox 18"/>
          <p:cNvSpPr txBox="1"/>
          <p:nvPr/>
        </p:nvSpPr>
        <p:spPr>
          <a:xfrm>
            <a:off x="5362112" y="2863593"/>
            <a:ext cx="1932878" cy="369332"/>
          </a:xfrm>
          <a:prstGeom prst="rect">
            <a:avLst/>
          </a:prstGeom>
          <a:noFill/>
        </p:spPr>
        <p:txBody>
          <a:bodyPr wrap="square" rtlCol="0">
            <a:spAutoFit/>
          </a:bodyPr>
          <a:lstStyle/>
          <a:p>
            <a:r>
              <a:rPr lang="en-US" dirty="0" err="1" smtClean="0"/>
              <a:t>Besluitvorming</a:t>
            </a:r>
            <a:endParaRPr lang="en-GB" dirty="0"/>
          </a:p>
        </p:txBody>
      </p:sp>
      <p:cxnSp>
        <p:nvCxnSpPr>
          <p:cNvPr id="20" name="Straight Arrow Connector 19"/>
          <p:cNvCxnSpPr/>
          <p:nvPr/>
        </p:nvCxnSpPr>
        <p:spPr>
          <a:xfrm flipH="1" flipV="1">
            <a:off x="4943708" y="2505391"/>
            <a:ext cx="2074126" cy="308508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3" name="Left Brace 22"/>
          <p:cNvSpPr/>
          <p:nvPr/>
        </p:nvSpPr>
        <p:spPr>
          <a:xfrm>
            <a:off x="2000327" y="2966224"/>
            <a:ext cx="220390" cy="1308410"/>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GB"/>
          </a:p>
        </p:txBody>
      </p:sp>
      <p:sp>
        <p:nvSpPr>
          <p:cNvPr id="25" name="Left Brace 24"/>
          <p:cNvSpPr/>
          <p:nvPr/>
        </p:nvSpPr>
        <p:spPr>
          <a:xfrm>
            <a:off x="2000326" y="4327324"/>
            <a:ext cx="220391" cy="1263155"/>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12343521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5632707" y="1871932"/>
            <a:ext cx="1700842" cy="4917057"/>
          </a:xfrm>
          <a:prstGeom prst="rect">
            <a:avLst/>
          </a:prstGeom>
          <a:solidFill>
            <a:schemeClr val="accent3">
              <a:alpha val="2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28" name="Rectangle 27"/>
          <p:cNvSpPr/>
          <p:nvPr/>
        </p:nvSpPr>
        <p:spPr>
          <a:xfrm>
            <a:off x="3732346" y="1871932"/>
            <a:ext cx="1700842" cy="4917057"/>
          </a:xfrm>
          <a:prstGeom prst="rect">
            <a:avLst/>
          </a:prstGeom>
          <a:solidFill>
            <a:schemeClr val="accent6">
              <a:alpha val="20000"/>
            </a:schemeClr>
          </a:solid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GB" dirty="0"/>
          </a:p>
        </p:txBody>
      </p:sp>
      <p:sp>
        <p:nvSpPr>
          <p:cNvPr id="2" name="Titel 1"/>
          <p:cNvSpPr>
            <a:spLocks noGrp="1"/>
          </p:cNvSpPr>
          <p:nvPr>
            <p:ph type="title"/>
          </p:nvPr>
        </p:nvSpPr>
        <p:spPr/>
        <p:txBody>
          <a:bodyPr/>
          <a:lstStyle/>
          <a:p>
            <a:r>
              <a:rPr lang="nl-NL" dirty="0" smtClean="0"/>
              <a:t>Data verzamelen</a:t>
            </a:r>
            <a:endParaRPr lang="nl-NL" dirty="0"/>
          </a:p>
        </p:txBody>
      </p:sp>
      <p:sp>
        <p:nvSpPr>
          <p:cNvPr id="5" name="Tijdelijke aanduiding voor inhoud 4"/>
          <p:cNvSpPr>
            <a:spLocks noGrp="1"/>
          </p:cNvSpPr>
          <p:nvPr>
            <p:ph idx="16"/>
          </p:nvPr>
        </p:nvSpPr>
        <p:spPr/>
        <p:txBody>
          <a:bodyPr>
            <a:normAutofit fontScale="70000" lnSpcReduction="20000"/>
          </a:bodyPr>
          <a:lstStyle/>
          <a:p>
            <a:r>
              <a:rPr lang="nl-NL" dirty="0" smtClean="0"/>
              <a:t>Van OLTP Databases naar een centrale Data Warehouse, een typische architectuur:</a:t>
            </a:r>
            <a:endParaRPr lang="en-GB" dirty="0"/>
          </a:p>
        </p:txBody>
      </p:sp>
      <p:pic>
        <p:nvPicPr>
          <p:cNvPr id="49" name="Content Placeholder 48"/>
          <p:cNvPicPr>
            <a:picLocks noGrp="1" noChangeAspect="1"/>
          </p:cNvPicPr>
          <p:nvPr>
            <p:ph idx="17"/>
          </p:nvPr>
        </p:nvPicPr>
        <p:blipFill>
          <a:blip r:embed="rId3">
            <a:extLst>
              <a:ext uri="{28A0092B-C50C-407E-A947-70E740481C1C}">
                <a14:useLocalDpi xmlns:a14="http://schemas.microsoft.com/office/drawing/2010/main" val="0"/>
              </a:ext>
            </a:extLst>
          </a:blip>
          <a:stretch>
            <a:fillRect/>
          </a:stretch>
        </p:blipFill>
        <p:spPr>
          <a:xfrm>
            <a:off x="2019159" y="6369118"/>
            <a:ext cx="736741" cy="266751"/>
          </a:xfrm>
        </p:spPr>
      </p:pic>
      <p:sp>
        <p:nvSpPr>
          <p:cNvPr id="3" name="Flowchart: Magnetic Disk 2"/>
          <p:cNvSpPr/>
          <p:nvPr/>
        </p:nvSpPr>
        <p:spPr>
          <a:xfrm>
            <a:off x="1778138" y="2117708"/>
            <a:ext cx="1112807" cy="793630"/>
          </a:xfrm>
          <a:prstGeom prst="flowChartMagneticDisk">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ERP</a:t>
            </a:r>
            <a:endParaRPr lang="en-GB" dirty="0"/>
          </a:p>
        </p:txBody>
      </p:sp>
      <p:sp>
        <p:nvSpPr>
          <p:cNvPr id="21" name="Flowchart: Magnetic Disk 20"/>
          <p:cNvSpPr/>
          <p:nvPr/>
        </p:nvSpPr>
        <p:spPr>
          <a:xfrm>
            <a:off x="1778140" y="2945842"/>
            <a:ext cx="1112807" cy="793630"/>
          </a:xfrm>
          <a:prstGeom prst="flowChartMagneticDisk">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CRM</a:t>
            </a:r>
            <a:endParaRPr lang="en-GB" dirty="0"/>
          </a:p>
        </p:txBody>
      </p:sp>
      <p:sp>
        <p:nvSpPr>
          <p:cNvPr id="22" name="Flowchart: Magnetic Disk 21"/>
          <p:cNvSpPr/>
          <p:nvPr/>
        </p:nvSpPr>
        <p:spPr>
          <a:xfrm>
            <a:off x="1778141" y="3779425"/>
            <a:ext cx="1112807" cy="793630"/>
          </a:xfrm>
          <a:prstGeom prst="flowChartMagneticDisk">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HRM</a:t>
            </a:r>
            <a:endParaRPr lang="en-GB" dirty="0"/>
          </a:p>
        </p:txBody>
      </p:sp>
      <p:sp>
        <p:nvSpPr>
          <p:cNvPr id="4" name="Flowchart: Multidocument 3"/>
          <p:cNvSpPr/>
          <p:nvPr/>
        </p:nvSpPr>
        <p:spPr>
          <a:xfrm>
            <a:off x="1778141" y="5542471"/>
            <a:ext cx="1613139" cy="940279"/>
          </a:xfrm>
          <a:prstGeom prst="flowChartMultidocumen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files</a:t>
            </a:r>
            <a:endParaRPr lang="en-GB" dirty="0"/>
          </a:p>
        </p:txBody>
      </p:sp>
      <p:sp>
        <p:nvSpPr>
          <p:cNvPr id="24" name="Flowchart: Magnetic Disk 23"/>
          <p:cNvSpPr/>
          <p:nvPr/>
        </p:nvSpPr>
        <p:spPr>
          <a:xfrm>
            <a:off x="1778141" y="4607559"/>
            <a:ext cx="1112807" cy="793630"/>
          </a:xfrm>
          <a:prstGeom prst="flowChartMagneticDisk">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&lt;OLTP&gt;</a:t>
            </a:r>
            <a:endParaRPr lang="en-GB" dirty="0"/>
          </a:p>
        </p:txBody>
      </p:sp>
      <p:sp>
        <p:nvSpPr>
          <p:cNvPr id="26" name="Flowchart: Magnetic Disk 25"/>
          <p:cNvSpPr/>
          <p:nvPr/>
        </p:nvSpPr>
        <p:spPr>
          <a:xfrm>
            <a:off x="3912062" y="3332210"/>
            <a:ext cx="1279585" cy="1240845"/>
          </a:xfrm>
          <a:prstGeom prst="flowChartMagneticDisk">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Staging Area</a:t>
            </a:r>
            <a:endParaRPr lang="en-GB" dirty="0"/>
          </a:p>
        </p:txBody>
      </p:sp>
      <p:sp>
        <p:nvSpPr>
          <p:cNvPr id="27" name="Flowchart: Magnetic Disk 26"/>
          <p:cNvSpPr/>
          <p:nvPr/>
        </p:nvSpPr>
        <p:spPr>
          <a:xfrm>
            <a:off x="5870259" y="3327818"/>
            <a:ext cx="1279585" cy="1240845"/>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Data</a:t>
            </a:r>
          </a:p>
          <a:p>
            <a:pPr algn="ctr"/>
            <a:r>
              <a:rPr lang="en-US" dirty="0" smtClean="0"/>
              <a:t>Warehouse</a:t>
            </a:r>
            <a:endParaRPr lang="en-GB" dirty="0"/>
          </a:p>
        </p:txBody>
      </p:sp>
      <p:sp>
        <p:nvSpPr>
          <p:cNvPr id="7" name="Rectangle 6"/>
          <p:cNvSpPr/>
          <p:nvPr/>
        </p:nvSpPr>
        <p:spPr>
          <a:xfrm>
            <a:off x="1579733" y="1871932"/>
            <a:ext cx="1966823" cy="4917057"/>
          </a:xfrm>
          <a:prstGeom prst="rect">
            <a:avLst/>
          </a:prstGeom>
          <a:solidFill>
            <a:schemeClr val="accent1">
              <a:alpha val="20000"/>
            </a:schemeClr>
          </a:solidFill>
          <a:ln>
            <a:solidFill>
              <a:schemeClr val="accent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GB"/>
          </a:p>
        </p:txBody>
      </p:sp>
      <p:sp>
        <p:nvSpPr>
          <p:cNvPr id="9" name="Right Arrow 8"/>
          <p:cNvSpPr/>
          <p:nvPr/>
        </p:nvSpPr>
        <p:spPr>
          <a:xfrm rot="2136957">
            <a:off x="2988297" y="2922516"/>
            <a:ext cx="975361" cy="326694"/>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30" name="Right Arrow 29"/>
          <p:cNvSpPr/>
          <p:nvPr/>
        </p:nvSpPr>
        <p:spPr>
          <a:xfrm rot="1353340">
            <a:off x="2903597" y="3471021"/>
            <a:ext cx="975361" cy="326694"/>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31" name="Right Arrow 30"/>
          <p:cNvSpPr/>
          <p:nvPr/>
        </p:nvSpPr>
        <p:spPr>
          <a:xfrm>
            <a:off x="2902467" y="3946673"/>
            <a:ext cx="975361" cy="326694"/>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32" name="Right Arrow 31"/>
          <p:cNvSpPr/>
          <p:nvPr/>
        </p:nvSpPr>
        <p:spPr>
          <a:xfrm rot="20394608">
            <a:off x="2928903" y="4480470"/>
            <a:ext cx="975361" cy="326694"/>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33" name="Right Arrow 32"/>
          <p:cNvSpPr/>
          <p:nvPr/>
        </p:nvSpPr>
        <p:spPr>
          <a:xfrm rot="19090622">
            <a:off x="3082626" y="4996384"/>
            <a:ext cx="975361" cy="326694"/>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34" name="Right Arrow 33"/>
          <p:cNvSpPr/>
          <p:nvPr/>
        </p:nvSpPr>
        <p:spPr>
          <a:xfrm>
            <a:off x="5260655" y="3891363"/>
            <a:ext cx="600973" cy="326694"/>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44" name="TextBox 43"/>
          <p:cNvSpPr txBox="1"/>
          <p:nvPr/>
        </p:nvSpPr>
        <p:spPr>
          <a:xfrm>
            <a:off x="4042656" y="4451845"/>
            <a:ext cx="1132041" cy="707886"/>
          </a:xfrm>
          <a:prstGeom prst="rect">
            <a:avLst/>
          </a:prstGeom>
          <a:noFill/>
        </p:spPr>
        <p:txBody>
          <a:bodyPr wrap="none" rtlCol="0">
            <a:spAutoFit/>
          </a:bodyPr>
          <a:lstStyle/>
          <a:p>
            <a:r>
              <a:rPr lang="en-US" sz="4000" dirty="0" smtClean="0"/>
              <a:t>E T L</a:t>
            </a:r>
            <a:endParaRPr lang="en-GB" sz="4000" dirty="0"/>
          </a:p>
        </p:txBody>
      </p:sp>
      <p:grpSp>
        <p:nvGrpSpPr>
          <p:cNvPr id="62" name="Group 61"/>
          <p:cNvGrpSpPr/>
          <p:nvPr/>
        </p:nvGrpSpPr>
        <p:grpSpPr>
          <a:xfrm>
            <a:off x="24581" y="2440862"/>
            <a:ext cx="803387" cy="3312834"/>
            <a:chOff x="-1644784" y="2216892"/>
            <a:chExt cx="803387" cy="3312834"/>
          </a:xfrm>
        </p:grpSpPr>
        <p:pic>
          <p:nvPicPr>
            <p:cNvPr id="11" name="Picture 10"/>
            <p:cNvPicPr>
              <a:picLocks noChangeAspect="1"/>
            </p:cNvPicPr>
            <p:nvPr/>
          </p:nvPicPr>
          <p:blipFill rotWithShape="1">
            <a:blip r:embed="rId4"/>
            <a:srcRect l="1391" t="2956" r="625" b="1950"/>
            <a:stretch/>
          </p:blipFill>
          <p:spPr>
            <a:xfrm>
              <a:off x="-1644784" y="2216892"/>
              <a:ext cx="744239" cy="367261"/>
            </a:xfrm>
            <a:prstGeom prst="rect">
              <a:avLst/>
            </a:prstGeom>
          </p:spPr>
        </p:pic>
        <p:pic>
          <p:nvPicPr>
            <p:cNvPr id="17" name="Picture 16"/>
            <p:cNvPicPr>
              <a:picLocks noChangeAspect="1"/>
            </p:cNvPicPr>
            <p:nvPr/>
          </p:nvPicPr>
          <p:blipFill>
            <a:blip r:embed="rId5"/>
            <a:stretch>
              <a:fillRect/>
            </a:stretch>
          </p:blipFill>
          <p:spPr>
            <a:xfrm>
              <a:off x="-1644784" y="2594922"/>
              <a:ext cx="761880" cy="313001"/>
            </a:xfrm>
            <a:prstGeom prst="rect">
              <a:avLst/>
            </a:prstGeom>
          </p:spPr>
        </p:pic>
        <p:pic>
          <p:nvPicPr>
            <p:cNvPr id="39" name="Picture 38"/>
            <p:cNvPicPr>
              <a:picLocks noChangeAspect="1"/>
            </p:cNvPicPr>
            <p:nvPr/>
          </p:nvPicPr>
          <p:blipFill>
            <a:blip r:embed="rId6"/>
            <a:stretch>
              <a:fillRect/>
            </a:stretch>
          </p:blipFill>
          <p:spPr>
            <a:xfrm>
              <a:off x="-1644784" y="2898783"/>
              <a:ext cx="773443" cy="376805"/>
            </a:xfrm>
            <a:prstGeom prst="rect">
              <a:avLst/>
            </a:prstGeom>
          </p:spPr>
        </p:pic>
        <p:pic>
          <p:nvPicPr>
            <p:cNvPr id="40" name="Picture 39"/>
            <p:cNvPicPr>
              <a:picLocks noChangeAspect="1"/>
            </p:cNvPicPr>
            <p:nvPr/>
          </p:nvPicPr>
          <p:blipFill>
            <a:blip r:embed="rId7"/>
            <a:stretch>
              <a:fillRect/>
            </a:stretch>
          </p:blipFill>
          <p:spPr>
            <a:xfrm>
              <a:off x="-1644784" y="3282933"/>
              <a:ext cx="664048" cy="462341"/>
            </a:xfrm>
            <a:prstGeom prst="rect">
              <a:avLst/>
            </a:prstGeom>
          </p:spPr>
        </p:pic>
        <p:pic>
          <p:nvPicPr>
            <p:cNvPr id="41" name="Picture 40"/>
            <p:cNvPicPr>
              <a:picLocks noChangeAspect="1"/>
            </p:cNvPicPr>
            <p:nvPr/>
          </p:nvPicPr>
          <p:blipFill>
            <a:blip r:embed="rId8"/>
            <a:stretch>
              <a:fillRect/>
            </a:stretch>
          </p:blipFill>
          <p:spPr>
            <a:xfrm>
              <a:off x="-1644784" y="3680078"/>
              <a:ext cx="699553" cy="250613"/>
            </a:xfrm>
            <a:prstGeom prst="rect">
              <a:avLst/>
            </a:prstGeom>
          </p:spPr>
        </p:pic>
        <p:pic>
          <p:nvPicPr>
            <p:cNvPr id="42" name="Picture 41"/>
            <p:cNvPicPr>
              <a:picLocks noChangeAspect="1"/>
            </p:cNvPicPr>
            <p:nvPr/>
          </p:nvPicPr>
          <p:blipFill>
            <a:blip r:embed="rId9"/>
            <a:stretch>
              <a:fillRect/>
            </a:stretch>
          </p:blipFill>
          <p:spPr>
            <a:xfrm>
              <a:off x="-1644784" y="3919186"/>
              <a:ext cx="579484" cy="377339"/>
            </a:xfrm>
            <a:prstGeom prst="rect">
              <a:avLst/>
            </a:prstGeom>
          </p:spPr>
        </p:pic>
        <p:pic>
          <p:nvPicPr>
            <p:cNvPr id="45" name="Picture 44"/>
            <p:cNvPicPr>
              <a:picLocks noChangeAspect="1"/>
            </p:cNvPicPr>
            <p:nvPr/>
          </p:nvPicPr>
          <p:blipFill>
            <a:blip r:embed="rId10"/>
            <a:stretch>
              <a:fillRect/>
            </a:stretch>
          </p:blipFill>
          <p:spPr>
            <a:xfrm>
              <a:off x="-1644784" y="4272120"/>
              <a:ext cx="803387" cy="430545"/>
            </a:xfrm>
            <a:prstGeom prst="rect">
              <a:avLst/>
            </a:prstGeom>
          </p:spPr>
        </p:pic>
        <p:pic>
          <p:nvPicPr>
            <p:cNvPr id="46" name="Picture 45"/>
            <p:cNvPicPr>
              <a:picLocks noChangeAspect="1"/>
            </p:cNvPicPr>
            <p:nvPr/>
          </p:nvPicPr>
          <p:blipFill>
            <a:blip r:embed="rId11"/>
            <a:stretch>
              <a:fillRect/>
            </a:stretch>
          </p:blipFill>
          <p:spPr>
            <a:xfrm>
              <a:off x="-1644784" y="4701497"/>
              <a:ext cx="462574" cy="456863"/>
            </a:xfrm>
            <a:prstGeom prst="rect">
              <a:avLst/>
            </a:prstGeom>
          </p:spPr>
        </p:pic>
        <p:pic>
          <p:nvPicPr>
            <p:cNvPr id="47" name="Picture 46"/>
            <p:cNvPicPr>
              <a:picLocks noChangeAspect="1"/>
            </p:cNvPicPr>
            <p:nvPr/>
          </p:nvPicPr>
          <p:blipFill>
            <a:blip r:embed="rId12"/>
            <a:stretch>
              <a:fillRect/>
            </a:stretch>
          </p:blipFill>
          <p:spPr>
            <a:xfrm>
              <a:off x="-1644784" y="5153203"/>
              <a:ext cx="744239" cy="376523"/>
            </a:xfrm>
            <a:prstGeom prst="rect">
              <a:avLst/>
            </a:prstGeom>
          </p:spPr>
        </p:pic>
      </p:grpSp>
      <p:pic>
        <p:nvPicPr>
          <p:cNvPr id="50" name="Picture 49"/>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620277" y="6166745"/>
            <a:ext cx="477344" cy="477344"/>
          </a:xfrm>
          <a:prstGeom prst="rect">
            <a:avLst/>
          </a:prstGeom>
        </p:spPr>
      </p:pic>
      <p:pic>
        <p:nvPicPr>
          <p:cNvPr id="51" name="Picture 50"/>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8795" y="6262440"/>
            <a:ext cx="407853" cy="407853"/>
          </a:xfrm>
          <a:prstGeom prst="rect">
            <a:avLst/>
          </a:prstGeom>
        </p:spPr>
      </p:pic>
      <p:grpSp>
        <p:nvGrpSpPr>
          <p:cNvPr id="67" name="Group 66"/>
          <p:cNvGrpSpPr/>
          <p:nvPr/>
        </p:nvGrpSpPr>
        <p:grpSpPr>
          <a:xfrm>
            <a:off x="7978675" y="2730940"/>
            <a:ext cx="1080000" cy="2385705"/>
            <a:chOff x="9535612" y="2715922"/>
            <a:chExt cx="1080000" cy="2385705"/>
          </a:xfrm>
        </p:grpSpPr>
        <p:pic>
          <p:nvPicPr>
            <p:cNvPr id="52" name="Picture 51"/>
            <p:cNvPicPr>
              <a:picLocks noChangeAspect="1"/>
            </p:cNvPicPr>
            <p:nvPr/>
          </p:nvPicPr>
          <p:blipFill>
            <a:blip r:embed="rId15"/>
            <a:stretch>
              <a:fillRect/>
            </a:stretch>
          </p:blipFill>
          <p:spPr>
            <a:xfrm>
              <a:off x="9535612" y="2715922"/>
              <a:ext cx="1080000" cy="506109"/>
            </a:xfrm>
            <a:prstGeom prst="rect">
              <a:avLst/>
            </a:prstGeom>
          </p:spPr>
        </p:pic>
        <p:pic>
          <p:nvPicPr>
            <p:cNvPr id="54" name="Picture 53"/>
            <p:cNvPicPr>
              <a:picLocks noChangeAspect="1"/>
            </p:cNvPicPr>
            <p:nvPr/>
          </p:nvPicPr>
          <p:blipFill>
            <a:blip r:embed="rId16"/>
            <a:stretch>
              <a:fillRect/>
            </a:stretch>
          </p:blipFill>
          <p:spPr>
            <a:xfrm>
              <a:off x="9535612" y="3280998"/>
              <a:ext cx="1080000" cy="464276"/>
            </a:xfrm>
            <a:prstGeom prst="rect">
              <a:avLst/>
            </a:prstGeom>
          </p:spPr>
        </p:pic>
        <p:pic>
          <p:nvPicPr>
            <p:cNvPr id="55" name="Picture 54"/>
            <p:cNvPicPr>
              <a:picLocks noChangeAspect="1"/>
            </p:cNvPicPr>
            <p:nvPr/>
          </p:nvPicPr>
          <p:blipFill>
            <a:blip r:embed="rId17"/>
            <a:stretch>
              <a:fillRect/>
            </a:stretch>
          </p:blipFill>
          <p:spPr>
            <a:xfrm>
              <a:off x="9535612" y="3782268"/>
              <a:ext cx="1080000" cy="562604"/>
            </a:xfrm>
            <a:prstGeom prst="rect">
              <a:avLst/>
            </a:prstGeom>
          </p:spPr>
        </p:pic>
        <p:pic>
          <p:nvPicPr>
            <p:cNvPr id="56" name="Picture 55"/>
            <p:cNvPicPr>
              <a:picLocks noChangeAspect="1"/>
            </p:cNvPicPr>
            <p:nvPr/>
          </p:nvPicPr>
          <p:blipFill>
            <a:blip r:embed="rId18"/>
            <a:stretch>
              <a:fillRect/>
            </a:stretch>
          </p:blipFill>
          <p:spPr>
            <a:xfrm>
              <a:off x="9535612" y="4381866"/>
              <a:ext cx="1080000" cy="405492"/>
            </a:xfrm>
            <a:prstGeom prst="rect">
              <a:avLst/>
            </a:prstGeom>
          </p:spPr>
        </p:pic>
        <p:pic>
          <p:nvPicPr>
            <p:cNvPr id="57" name="Picture 56"/>
            <p:cNvPicPr>
              <a:picLocks noChangeAspect="1"/>
            </p:cNvPicPr>
            <p:nvPr/>
          </p:nvPicPr>
          <p:blipFill>
            <a:blip r:embed="rId19"/>
            <a:stretch>
              <a:fillRect/>
            </a:stretch>
          </p:blipFill>
          <p:spPr>
            <a:xfrm>
              <a:off x="9535612" y="4820795"/>
              <a:ext cx="1080000" cy="280832"/>
            </a:xfrm>
            <a:prstGeom prst="rect">
              <a:avLst/>
            </a:prstGeom>
          </p:spPr>
        </p:pic>
      </p:grpSp>
      <p:grpSp>
        <p:nvGrpSpPr>
          <p:cNvPr id="77" name="Group 76"/>
          <p:cNvGrpSpPr/>
          <p:nvPr/>
        </p:nvGrpSpPr>
        <p:grpSpPr>
          <a:xfrm>
            <a:off x="7486659" y="1783260"/>
            <a:ext cx="1089470" cy="4162827"/>
            <a:chOff x="7486659" y="1783260"/>
            <a:chExt cx="1089470" cy="4162827"/>
          </a:xfrm>
        </p:grpSpPr>
        <p:pic>
          <p:nvPicPr>
            <p:cNvPr id="58" name="Picture 57"/>
            <p:cNvPicPr>
              <a:picLocks noChangeAspect="1"/>
            </p:cNvPicPr>
            <p:nvPr/>
          </p:nvPicPr>
          <p:blipFill>
            <a:blip r:embed="rId20"/>
            <a:stretch>
              <a:fillRect/>
            </a:stretch>
          </p:blipFill>
          <p:spPr>
            <a:xfrm>
              <a:off x="7496129" y="1783260"/>
              <a:ext cx="1080000" cy="812822"/>
            </a:xfrm>
            <a:prstGeom prst="rect">
              <a:avLst/>
            </a:prstGeom>
          </p:spPr>
        </p:pic>
        <p:pic>
          <p:nvPicPr>
            <p:cNvPr id="59" name="Picture 58"/>
            <p:cNvPicPr>
              <a:picLocks noChangeAspect="1"/>
            </p:cNvPicPr>
            <p:nvPr/>
          </p:nvPicPr>
          <p:blipFill>
            <a:blip r:embed="rId21"/>
            <a:stretch>
              <a:fillRect/>
            </a:stretch>
          </p:blipFill>
          <p:spPr>
            <a:xfrm>
              <a:off x="7496129" y="2865855"/>
              <a:ext cx="1080000" cy="869960"/>
            </a:xfrm>
            <a:prstGeom prst="rect">
              <a:avLst/>
            </a:prstGeom>
          </p:spPr>
        </p:pic>
        <p:pic>
          <p:nvPicPr>
            <p:cNvPr id="60" name="Picture 59"/>
            <p:cNvPicPr>
              <a:picLocks noChangeAspect="1"/>
            </p:cNvPicPr>
            <p:nvPr/>
          </p:nvPicPr>
          <p:blipFill>
            <a:blip r:embed="rId22"/>
            <a:stretch>
              <a:fillRect/>
            </a:stretch>
          </p:blipFill>
          <p:spPr>
            <a:xfrm>
              <a:off x="7496129" y="4291986"/>
              <a:ext cx="1080000" cy="803498"/>
            </a:xfrm>
            <a:prstGeom prst="rect">
              <a:avLst/>
            </a:prstGeom>
          </p:spPr>
        </p:pic>
        <p:pic>
          <p:nvPicPr>
            <p:cNvPr id="61" name="Picture 60"/>
            <p:cNvPicPr>
              <a:picLocks noChangeAspect="1"/>
            </p:cNvPicPr>
            <p:nvPr/>
          </p:nvPicPr>
          <p:blipFill>
            <a:blip r:embed="rId23"/>
            <a:stretch>
              <a:fillRect/>
            </a:stretch>
          </p:blipFill>
          <p:spPr>
            <a:xfrm>
              <a:off x="7486659" y="5312870"/>
              <a:ext cx="1080000" cy="633217"/>
            </a:xfrm>
            <a:prstGeom prst="rect">
              <a:avLst/>
            </a:prstGeom>
          </p:spPr>
        </p:pic>
      </p:grpSp>
      <p:sp>
        <p:nvSpPr>
          <p:cNvPr id="63" name="Right Arrow 62"/>
          <p:cNvSpPr/>
          <p:nvPr/>
        </p:nvSpPr>
        <p:spPr>
          <a:xfrm rot="18731211">
            <a:off x="6684769" y="2784745"/>
            <a:ext cx="816635" cy="322193"/>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64" name="Right Arrow 63"/>
          <p:cNvSpPr/>
          <p:nvPr/>
        </p:nvSpPr>
        <p:spPr>
          <a:xfrm rot="2253591">
            <a:off x="6674276" y="4914431"/>
            <a:ext cx="816635" cy="322193"/>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65" name="Right Arrow 64"/>
          <p:cNvSpPr/>
          <p:nvPr/>
        </p:nvSpPr>
        <p:spPr>
          <a:xfrm rot="19588137">
            <a:off x="6732171" y="3290023"/>
            <a:ext cx="816635" cy="322193"/>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66" name="Right Arrow 65"/>
          <p:cNvSpPr/>
          <p:nvPr/>
        </p:nvSpPr>
        <p:spPr>
          <a:xfrm rot="1602928">
            <a:off x="6703594" y="4417379"/>
            <a:ext cx="816635" cy="322193"/>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73" name="Right Arrow 72"/>
          <p:cNvSpPr/>
          <p:nvPr/>
        </p:nvSpPr>
        <p:spPr>
          <a:xfrm rot="1138342">
            <a:off x="1202022" y="2125565"/>
            <a:ext cx="686718" cy="433307"/>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74" name="Right Arrow 73"/>
          <p:cNvSpPr/>
          <p:nvPr/>
        </p:nvSpPr>
        <p:spPr>
          <a:xfrm>
            <a:off x="1330456" y="3222031"/>
            <a:ext cx="429851" cy="342712"/>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75" name="Right Arrow 74"/>
          <p:cNvSpPr/>
          <p:nvPr/>
        </p:nvSpPr>
        <p:spPr>
          <a:xfrm>
            <a:off x="1273468" y="4097279"/>
            <a:ext cx="504670" cy="382462"/>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76" name="Right Arrow 75"/>
          <p:cNvSpPr/>
          <p:nvPr/>
        </p:nvSpPr>
        <p:spPr>
          <a:xfrm rot="20084487">
            <a:off x="1259431" y="4891254"/>
            <a:ext cx="669603" cy="382462"/>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grpSp>
        <p:nvGrpSpPr>
          <p:cNvPr id="79" name="Group 78"/>
          <p:cNvGrpSpPr/>
          <p:nvPr/>
        </p:nvGrpSpPr>
        <p:grpSpPr>
          <a:xfrm>
            <a:off x="236719" y="1957175"/>
            <a:ext cx="1080000" cy="4592379"/>
            <a:chOff x="236719" y="1957175"/>
            <a:chExt cx="1080000" cy="4592379"/>
          </a:xfrm>
        </p:grpSpPr>
        <p:pic>
          <p:nvPicPr>
            <p:cNvPr id="68" name="Picture 67"/>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36719" y="5131829"/>
              <a:ext cx="1080000" cy="684420"/>
            </a:xfrm>
            <a:prstGeom prst="rect">
              <a:avLst/>
            </a:prstGeom>
          </p:spPr>
        </p:pic>
        <p:pic>
          <p:nvPicPr>
            <p:cNvPr id="69" name="Picture 68"/>
            <p:cNvPicPr>
              <a:picLocks noChangeAspect="1"/>
            </p:cNvPicPr>
            <p:nvPr/>
          </p:nvPicPr>
          <p:blipFill>
            <a:blip r:embed="rId25"/>
            <a:stretch>
              <a:fillRect/>
            </a:stretch>
          </p:blipFill>
          <p:spPr>
            <a:xfrm>
              <a:off x="236719" y="1957175"/>
              <a:ext cx="1080000" cy="856500"/>
            </a:xfrm>
            <a:prstGeom prst="rect">
              <a:avLst/>
            </a:prstGeom>
          </p:spPr>
        </p:pic>
        <p:pic>
          <p:nvPicPr>
            <p:cNvPr id="70" name="Picture 69"/>
            <p:cNvPicPr>
              <a:picLocks noChangeAspect="1"/>
            </p:cNvPicPr>
            <p:nvPr/>
          </p:nvPicPr>
          <p:blipFill>
            <a:blip r:embed="rId26"/>
            <a:stretch>
              <a:fillRect/>
            </a:stretch>
          </p:blipFill>
          <p:spPr>
            <a:xfrm>
              <a:off x="236719" y="3863302"/>
              <a:ext cx="1080000" cy="1248180"/>
            </a:xfrm>
            <a:prstGeom prst="rect">
              <a:avLst/>
            </a:prstGeom>
          </p:spPr>
        </p:pic>
        <p:pic>
          <p:nvPicPr>
            <p:cNvPr id="71" name="Picture 70"/>
            <p:cNvPicPr>
              <a:picLocks noChangeAspect="1"/>
            </p:cNvPicPr>
            <p:nvPr/>
          </p:nvPicPr>
          <p:blipFill>
            <a:blip r:embed="rId27"/>
            <a:stretch>
              <a:fillRect/>
            </a:stretch>
          </p:blipFill>
          <p:spPr>
            <a:xfrm>
              <a:off x="236719" y="2929085"/>
              <a:ext cx="1080000" cy="806250"/>
            </a:xfrm>
            <a:prstGeom prst="rect">
              <a:avLst/>
            </a:prstGeom>
          </p:spPr>
        </p:pic>
        <p:pic>
          <p:nvPicPr>
            <p:cNvPr id="72" name="Picture 71"/>
            <p:cNvPicPr>
              <a:picLocks noChangeAspect="1"/>
            </p:cNvPicPr>
            <p:nvPr/>
          </p:nvPicPr>
          <p:blipFill rotWithShape="1">
            <a:blip r:embed="rId28"/>
            <a:srcRect b="57409"/>
            <a:stretch/>
          </p:blipFill>
          <p:spPr>
            <a:xfrm>
              <a:off x="236719" y="5783936"/>
              <a:ext cx="1080000" cy="765618"/>
            </a:xfrm>
            <a:prstGeom prst="rect">
              <a:avLst/>
            </a:prstGeom>
          </p:spPr>
        </p:pic>
      </p:grpSp>
      <p:sp>
        <p:nvSpPr>
          <p:cNvPr id="78" name="Right Arrow 77"/>
          <p:cNvSpPr/>
          <p:nvPr/>
        </p:nvSpPr>
        <p:spPr>
          <a:xfrm rot="18649052">
            <a:off x="1198483" y="5406419"/>
            <a:ext cx="669603" cy="382462"/>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874080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79"/>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77"/>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6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t>
            </a:r>
            <a:r>
              <a:rPr lang="en-US" dirty="0" err="1" smtClean="0"/>
              <a:t>verzamelen</a:t>
            </a:r>
            <a:endParaRPr lang="en-GB" dirty="0"/>
          </a:p>
        </p:txBody>
      </p:sp>
      <p:pic>
        <p:nvPicPr>
          <p:cNvPr id="7" name="Content Placeholder 6"/>
          <p:cNvPicPr>
            <a:picLocks noGrp="1" noChangeAspect="1"/>
          </p:cNvPicPr>
          <p:nvPr>
            <p:ph idx="13"/>
          </p:nvPr>
        </p:nvPicPr>
        <p:blipFill>
          <a:blip r:embed="rId3"/>
          <a:stretch>
            <a:fillRect/>
          </a:stretch>
        </p:blipFill>
        <p:spPr>
          <a:xfrm>
            <a:off x="2767013" y="2038907"/>
            <a:ext cx="6102350" cy="4277199"/>
          </a:xfrm>
          <a:prstGeom prst="rect">
            <a:avLst/>
          </a:prstGeom>
        </p:spPr>
      </p:pic>
      <p:sp>
        <p:nvSpPr>
          <p:cNvPr id="4" name="Content Placeholder 3"/>
          <p:cNvSpPr>
            <a:spLocks noGrp="1"/>
          </p:cNvSpPr>
          <p:nvPr>
            <p:ph idx="16"/>
          </p:nvPr>
        </p:nvSpPr>
        <p:spPr/>
        <p:txBody>
          <a:bodyPr>
            <a:normAutofit fontScale="70000" lnSpcReduction="20000"/>
          </a:bodyPr>
          <a:lstStyle/>
          <a:p>
            <a:r>
              <a:rPr lang="en-US" dirty="0" err="1" smtClean="0"/>
              <a:t>Concreet</a:t>
            </a:r>
            <a:r>
              <a:rPr lang="en-US" dirty="0" smtClean="0"/>
              <a:t> </a:t>
            </a:r>
            <a:r>
              <a:rPr lang="en-US" dirty="0" err="1" smtClean="0"/>
              <a:t>voorbeeld</a:t>
            </a:r>
            <a:r>
              <a:rPr lang="en-US" dirty="0" smtClean="0"/>
              <a:t> van HAN </a:t>
            </a:r>
            <a:r>
              <a:rPr lang="en-US" dirty="0" err="1" smtClean="0"/>
              <a:t>systemen</a:t>
            </a:r>
            <a:r>
              <a:rPr lang="en-US" dirty="0" smtClean="0"/>
              <a:t> die </a:t>
            </a:r>
            <a:r>
              <a:rPr lang="en-US" dirty="0" err="1" smtClean="0"/>
              <a:t>ontsloten</a:t>
            </a:r>
            <a:r>
              <a:rPr lang="en-US" dirty="0" smtClean="0"/>
              <a:t> </a:t>
            </a:r>
            <a:r>
              <a:rPr lang="en-US" dirty="0" err="1" smtClean="0"/>
              <a:t>worden</a:t>
            </a:r>
            <a:r>
              <a:rPr lang="en-US" dirty="0" smtClean="0"/>
              <a:t> </a:t>
            </a:r>
            <a:r>
              <a:rPr lang="en-US" dirty="0" err="1" smtClean="0"/>
              <a:t>naar</a:t>
            </a:r>
            <a:r>
              <a:rPr lang="en-US" dirty="0" smtClean="0"/>
              <a:t> </a:t>
            </a:r>
            <a:r>
              <a:rPr lang="en-US" dirty="0" err="1" smtClean="0"/>
              <a:t>centrale</a:t>
            </a:r>
            <a:r>
              <a:rPr lang="en-US" dirty="0" smtClean="0"/>
              <a:t> database (staging area)</a:t>
            </a:r>
            <a:endParaRPr lang="en-GB" dirty="0"/>
          </a:p>
        </p:txBody>
      </p:sp>
      <p:sp>
        <p:nvSpPr>
          <p:cNvPr id="5" name="Content Placeholder 4"/>
          <p:cNvSpPr>
            <a:spLocks noGrp="1"/>
          </p:cNvSpPr>
          <p:nvPr>
            <p:ph idx="17"/>
          </p:nvPr>
        </p:nvSpPr>
        <p:spPr/>
        <p:txBody>
          <a:bodyPr/>
          <a:lstStyle/>
          <a:p>
            <a:endParaRPr lang="en-GB"/>
          </a:p>
        </p:txBody>
      </p:sp>
      <p:sp>
        <p:nvSpPr>
          <p:cNvPr id="6" name="Content Placeholder 5"/>
          <p:cNvSpPr>
            <a:spLocks noGrp="1"/>
          </p:cNvSpPr>
          <p:nvPr>
            <p:ph idx="19"/>
          </p:nvPr>
        </p:nvSpPr>
        <p:spPr/>
        <p:txBody>
          <a:bodyPr/>
          <a:lstStyle/>
          <a:p>
            <a:r>
              <a:rPr lang="nl-NL" sz="1800" dirty="0"/>
              <a:t>Extractie van grote volumes </a:t>
            </a:r>
            <a:r>
              <a:rPr lang="nl-NL" sz="1800" dirty="0" smtClean="0"/>
              <a:t>data</a:t>
            </a:r>
          </a:p>
          <a:p>
            <a:endParaRPr lang="nl-NL" sz="1800" dirty="0"/>
          </a:p>
          <a:p>
            <a:r>
              <a:rPr lang="nl-NL" dirty="0"/>
              <a:t>Extractie uit AD, Alluris, CATS, DAX, GBA, HAN-TOS, HRiS, Planon, ROXEN, Schoolplan, TopDesk, UNTIS, etc.</a:t>
            </a:r>
          </a:p>
          <a:p>
            <a:r>
              <a:rPr lang="nl-NL" dirty="0"/>
              <a:t>&gt; 700 bron datasets (tabellen, bestanden)</a:t>
            </a:r>
          </a:p>
          <a:p>
            <a:r>
              <a:rPr lang="nl-NL" dirty="0"/>
              <a:t>&gt; 73.000.000 records (12GB)</a:t>
            </a:r>
          </a:p>
          <a:p>
            <a:r>
              <a:rPr lang="nl-NL" dirty="0"/>
              <a:t>Grotendeels generieke processen</a:t>
            </a:r>
            <a:r>
              <a:rPr lang="nl-NL" dirty="0">
                <a:sym typeface="Wingdings" panose="05000000000000000000" pitchFamily="2" charset="2"/>
              </a:rPr>
              <a:t>; aansturing d.m.v. metadata.</a:t>
            </a:r>
            <a:endParaRPr lang="nl-NL" dirty="0"/>
          </a:p>
          <a:p>
            <a:r>
              <a:rPr lang="nl-NL" dirty="0"/>
              <a:t>Via SQL Server job scheduling</a:t>
            </a:r>
          </a:p>
          <a:p>
            <a:endParaRPr lang="en-GB" dirty="0"/>
          </a:p>
        </p:txBody>
      </p:sp>
    </p:spTree>
    <p:extLst>
      <p:ext uri="{BB962C8B-B14F-4D97-AF65-F5344CB8AC3E}">
        <p14:creationId xmlns:p14="http://schemas.microsoft.com/office/powerpoint/2010/main" val="38814298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Business Intelligence (BI)</a:t>
            </a:r>
            <a:endParaRPr lang="en-GB" dirty="0"/>
          </a:p>
        </p:txBody>
      </p:sp>
      <p:sp>
        <p:nvSpPr>
          <p:cNvPr id="3" name="Content Placeholder 2"/>
          <p:cNvSpPr>
            <a:spLocks noGrp="1"/>
          </p:cNvSpPr>
          <p:nvPr>
            <p:ph idx="1"/>
          </p:nvPr>
        </p:nvSpPr>
        <p:spPr/>
        <p:txBody>
          <a:bodyPr>
            <a:normAutofit fontScale="92500" lnSpcReduction="20000"/>
          </a:bodyPr>
          <a:lstStyle/>
          <a:p>
            <a:r>
              <a:rPr lang="en-GB" b="0" dirty="0" smtClean="0"/>
              <a:t>“is </a:t>
            </a:r>
            <a:r>
              <a:rPr lang="en-GB" b="0" dirty="0"/>
              <a:t>an umbrella term that includes the </a:t>
            </a:r>
            <a:r>
              <a:rPr lang="en-GB" dirty="0"/>
              <a:t>applications</a:t>
            </a:r>
            <a:r>
              <a:rPr lang="en-GB" b="0" dirty="0"/>
              <a:t>, </a:t>
            </a:r>
            <a:r>
              <a:rPr lang="en-GB" dirty="0"/>
              <a:t>infrastructure</a:t>
            </a:r>
            <a:r>
              <a:rPr lang="en-GB" b="0" dirty="0"/>
              <a:t> and </a:t>
            </a:r>
            <a:r>
              <a:rPr lang="en-GB" dirty="0"/>
              <a:t>tools</a:t>
            </a:r>
            <a:r>
              <a:rPr lang="en-GB" b="0" dirty="0"/>
              <a:t>, and best practices that enable access to and </a:t>
            </a:r>
            <a:r>
              <a:rPr lang="en-GB" dirty="0"/>
              <a:t>analysis of information </a:t>
            </a:r>
            <a:r>
              <a:rPr lang="en-GB" b="0" dirty="0"/>
              <a:t>to </a:t>
            </a:r>
            <a:r>
              <a:rPr lang="en-GB" dirty="0"/>
              <a:t>improve and optimize decisions and </a:t>
            </a:r>
            <a:r>
              <a:rPr lang="en-GB" dirty="0" smtClean="0"/>
              <a:t>performance</a:t>
            </a:r>
            <a:r>
              <a:rPr lang="en-GB" b="0" dirty="0" smtClean="0"/>
              <a:t>”</a:t>
            </a:r>
          </a:p>
          <a:p>
            <a:r>
              <a:rPr lang="nl-NL" b="0" dirty="0"/>
              <a:t>[http://www.gartner.com/it-glossary/business-intelligence-bi</a:t>
            </a:r>
            <a:r>
              <a:rPr lang="nl-NL" b="0" dirty="0" smtClean="0"/>
              <a:t>/]</a:t>
            </a:r>
            <a:endParaRPr lang="nl-NL" dirty="0"/>
          </a:p>
          <a:p>
            <a:endParaRPr lang="nl-NL" dirty="0" smtClean="0"/>
          </a:p>
          <a:p>
            <a:r>
              <a:rPr lang="en-GB" dirty="0" smtClean="0"/>
              <a:t>“</a:t>
            </a:r>
            <a:r>
              <a:rPr lang="en-GB" b="0" dirty="0" smtClean="0"/>
              <a:t>is </a:t>
            </a:r>
            <a:r>
              <a:rPr lang="en-GB" b="0" dirty="0"/>
              <a:t>a technology-driven process for </a:t>
            </a:r>
            <a:r>
              <a:rPr lang="en-GB" sz="2100" dirty="0" err="1">
                <a:solidFill>
                  <a:srgbClr val="FF0000"/>
                </a:solidFill>
              </a:rPr>
              <a:t>analyzing</a:t>
            </a:r>
            <a:r>
              <a:rPr lang="en-GB" sz="2100" dirty="0">
                <a:solidFill>
                  <a:srgbClr val="FF0000"/>
                </a:solidFill>
              </a:rPr>
              <a:t> data</a:t>
            </a:r>
            <a:r>
              <a:rPr lang="en-GB" sz="2100" b="0" dirty="0"/>
              <a:t> and presenting actionable information to help corporate executives, business managers and other end users make more informed </a:t>
            </a:r>
            <a:r>
              <a:rPr lang="en-GB" sz="2100" dirty="0">
                <a:solidFill>
                  <a:srgbClr val="FF0000"/>
                </a:solidFill>
              </a:rPr>
              <a:t>business decisions</a:t>
            </a:r>
            <a:r>
              <a:rPr lang="en-GB" sz="2100" b="0" dirty="0"/>
              <a:t>. </a:t>
            </a:r>
            <a:r>
              <a:rPr lang="en-GB" sz="2100" b="0" dirty="0" smtClean="0"/>
              <a:t/>
            </a:r>
            <a:br>
              <a:rPr lang="en-GB" sz="2100" b="0" dirty="0" smtClean="0"/>
            </a:br>
            <a:r>
              <a:rPr lang="en-GB" sz="2100" b="0" dirty="0" smtClean="0"/>
              <a:t>BI </a:t>
            </a:r>
            <a:r>
              <a:rPr lang="en-GB" sz="2100" b="0" dirty="0"/>
              <a:t>encompasses a variety of </a:t>
            </a:r>
            <a:r>
              <a:rPr lang="en-GB" sz="2100" dirty="0"/>
              <a:t>tools, applications </a:t>
            </a:r>
            <a:r>
              <a:rPr lang="en-GB" sz="2100" b="0" dirty="0"/>
              <a:t>and</a:t>
            </a:r>
            <a:r>
              <a:rPr lang="en-GB" sz="2100" dirty="0"/>
              <a:t> methodologies </a:t>
            </a:r>
            <a:r>
              <a:rPr lang="en-GB" sz="2100" b="0" dirty="0"/>
              <a:t>that enable organizations to</a:t>
            </a:r>
            <a:r>
              <a:rPr lang="en-GB" sz="2100" dirty="0"/>
              <a:t> collect data </a:t>
            </a:r>
            <a:r>
              <a:rPr lang="en-GB" sz="2100" b="0" dirty="0"/>
              <a:t>from </a:t>
            </a:r>
            <a:r>
              <a:rPr lang="en-GB" sz="2100" dirty="0"/>
              <a:t>internal systems </a:t>
            </a:r>
            <a:r>
              <a:rPr lang="en-GB" sz="2100" b="0" dirty="0"/>
              <a:t>and</a:t>
            </a:r>
            <a:r>
              <a:rPr lang="en-GB" sz="2100" dirty="0"/>
              <a:t> external sources</a:t>
            </a:r>
            <a:r>
              <a:rPr lang="en-GB" sz="2100" b="0" dirty="0"/>
              <a:t>, prepare it for analysis, develop and </a:t>
            </a:r>
            <a:r>
              <a:rPr lang="en-GB" sz="2100" dirty="0"/>
              <a:t>run queries </a:t>
            </a:r>
            <a:r>
              <a:rPr lang="en-GB" sz="2100" b="0" dirty="0"/>
              <a:t>against the data, and </a:t>
            </a:r>
            <a:r>
              <a:rPr lang="en-GB" sz="2100" dirty="0"/>
              <a:t>create</a:t>
            </a:r>
            <a:r>
              <a:rPr lang="en-GB" sz="2100" b="0" dirty="0"/>
              <a:t> </a:t>
            </a:r>
            <a:r>
              <a:rPr lang="en-GB" sz="2100" dirty="0"/>
              <a:t>reports, </a:t>
            </a:r>
            <a:r>
              <a:rPr lang="en-GB" sz="2100" dirty="0">
                <a:solidFill>
                  <a:srgbClr val="FF0000"/>
                </a:solidFill>
              </a:rPr>
              <a:t>dashboards</a:t>
            </a:r>
            <a:r>
              <a:rPr lang="en-GB" sz="2100" b="0" dirty="0"/>
              <a:t> and </a:t>
            </a:r>
            <a:r>
              <a:rPr lang="en-GB" dirty="0">
                <a:solidFill>
                  <a:srgbClr val="FF0000"/>
                </a:solidFill>
              </a:rPr>
              <a:t>data visualizations </a:t>
            </a:r>
            <a:r>
              <a:rPr lang="en-GB" b="0" dirty="0"/>
              <a:t>to make the analytical results available to corporate decision makers as well as operational workers</a:t>
            </a:r>
            <a:r>
              <a:rPr lang="en-GB" b="0" dirty="0" smtClean="0"/>
              <a:t>.”</a:t>
            </a:r>
          </a:p>
          <a:p>
            <a:r>
              <a:rPr lang="nl-NL" b="0" dirty="0"/>
              <a:t>[http://searchdatamanagement.techtarget.com/]</a:t>
            </a:r>
            <a:endParaRPr lang="nl-NL" dirty="0" smtClean="0"/>
          </a:p>
        </p:txBody>
      </p:sp>
    </p:spTree>
    <p:extLst>
      <p:ext uri="{BB962C8B-B14F-4D97-AF65-F5344CB8AC3E}">
        <p14:creationId xmlns:p14="http://schemas.microsoft.com/office/powerpoint/2010/main" val="38646372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Visualization</a:t>
            </a:r>
            <a:endParaRPr lang="en-GB" dirty="0"/>
          </a:p>
        </p:txBody>
      </p:sp>
      <p:sp>
        <p:nvSpPr>
          <p:cNvPr id="3" name="Content Placeholder 2"/>
          <p:cNvSpPr>
            <a:spLocks noGrp="1"/>
          </p:cNvSpPr>
          <p:nvPr>
            <p:ph idx="1"/>
          </p:nvPr>
        </p:nvSpPr>
        <p:spPr/>
        <p:txBody>
          <a:bodyPr>
            <a:normAutofit/>
          </a:bodyPr>
          <a:lstStyle/>
          <a:p>
            <a:r>
              <a:rPr lang="en-GB" b="0" dirty="0" smtClean="0"/>
              <a:t>Data Visualization is het </a:t>
            </a:r>
            <a:r>
              <a:rPr lang="en-GB" b="0" dirty="0" err="1" smtClean="0"/>
              <a:t>visueel</a:t>
            </a:r>
            <a:r>
              <a:rPr lang="en-GB" b="0" dirty="0" smtClean="0"/>
              <a:t> </a:t>
            </a:r>
            <a:r>
              <a:rPr lang="en-GB" b="0" dirty="0" err="1" smtClean="0"/>
              <a:t>presenteren</a:t>
            </a:r>
            <a:r>
              <a:rPr lang="en-GB" b="0" dirty="0" smtClean="0"/>
              <a:t> van data via</a:t>
            </a:r>
          </a:p>
          <a:p>
            <a:r>
              <a:rPr lang="en-US" b="0" dirty="0"/>
              <a:t>	</a:t>
            </a:r>
            <a:r>
              <a:rPr lang="en-US" b="0" dirty="0" err="1" smtClean="0"/>
              <a:t>statistische</a:t>
            </a:r>
            <a:r>
              <a:rPr lang="en-US" b="0" dirty="0" smtClean="0"/>
              <a:t> </a:t>
            </a:r>
            <a:r>
              <a:rPr lang="en-US" b="0" dirty="0" err="1" smtClean="0"/>
              <a:t>grafieken</a:t>
            </a:r>
            <a:r>
              <a:rPr lang="en-US" b="0" dirty="0" smtClean="0"/>
              <a:t>,</a:t>
            </a:r>
          </a:p>
          <a:p>
            <a:r>
              <a:rPr lang="en-US" b="0" dirty="0" smtClean="0"/>
              <a:t>	plots en</a:t>
            </a:r>
          </a:p>
          <a:p>
            <a:r>
              <a:rPr lang="en-US" b="0" dirty="0"/>
              <a:t>	</a:t>
            </a:r>
            <a:r>
              <a:rPr lang="en-US" b="0" dirty="0" smtClean="0"/>
              <a:t>infographics</a:t>
            </a:r>
          </a:p>
          <a:p>
            <a:r>
              <a:rPr lang="en-US" b="0" dirty="0" smtClean="0"/>
              <a:t>met </a:t>
            </a:r>
            <a:r>
              <a:rPr lang="en-US" b="0" dirty="0" err="1" smtClean="0"/>
              <a:t>als</a:t>
            </a:r>
            <a:r>
              <a:rPr lang="en-US" b="0" dirty="0" smtClean="0"/>
              <a:t> </a:t>
            </a:r>
            <a:r>
              <a:rPr lang="en-US" b="0" dirty="0" err="1" smtClean="0"/>
              <a:t>doel</a:t>
            </a:r>
            <a:r>
              <a:rPr lang="en-US" b="0" dirty="0" smtClean="0"/>
              <a:t> om </a:t>
            </a:r>
            <a:r>
              <a:rPr lang="en-US" b="0" dirty="0" err="1" smtClean="0"/>
              <a:t>grote</a:t>
            </a:r>
            <a:r>
              <a:rPr lang="en-US" b="0" dirty="0" smtClean="0"/>
              <a:t> en </a:t>
            </a:r>
            <a:r>
              <a:rPr lang="en-US" b="0" dirty="0" err="1" smtClean="0"/>
              <a:t>complexe</a:t>
            </a:r>
            <a:r>
              <a:rPr lang="en-US" b="0" dirty="0" smtClean="0"/>
              <a:t> </a:t>
            </a:r>
            <a:r>
              <a:rPr lang="en-US" b="0" dirty="0" err="1" smtClean="0"/>
              <a:t>hoeveelheden</a:t>
            </a:r>
            <a:r>
              <a:rPr lang="en-US" b="0" dirty="0" smtClean="0"/>
              <a:t> data  </a:t>
            </a:r>
          </a:p>
          <a:p>
            <a:r>
              <a:rPr lang="en-US" b="0" dirty="0"/>
              <a:t>	</a:t>
            </a:r>
            <a:r>
              <a:rPr lang="en-US" b="0" dirty="0" err="1" smtClean="0"/>
              <a:t>toegankelijker</a:t>
            </a:r>
            <a:r>
              <a:rPr lang="en-US" b="0" dirty="0" smtClean="0"/>
              <a:t>,</a:t>
            </a:r>
            <a:endParaRPr lang="en-US" b="0" dirty="0"/>
          </a:p>
          <a:p>
            <a:r>
              <a:rPr lang="en-US" b="0" dirty="0" smtClean="0"/>
              <a:t>	</a:t>
            </a:r>
            <a:r>
              <a:rPr lang="en-US" b="0" dirty="0" err="1" smtClean="0"/>
              <a:t>begrijpbaarder</a:t>
            </a:r>
            <a:r>
              <a:rPr lang="en-US" b="0" dirty="0" smtClean="0"/>
              <a:t> en</a:t>
            </a:r>
          </a:p>
          <a:p>
            <a:r>
              <a:rPr lang="en-US" b="0" dirty="0"/>
              <a:t>	</a:t>
            </a:r>
            <a:r>
              <a:rPr lang="en-US" b="0" dirty="0" err="1" smtClean="0"/>
              <a:t>bruikbaar</a:t>
            </a:r>
            <a:endParaRPr lang="en-US" b="0" dirty="0" smtClean="0"/>
          </a:p>
          <a:p>
            <a:r>
              <a:rPr lang="en-US" b="0" dirty="0" err="1" smtClean="0"/>
              <a:t>te</a:t>
            </a:r>
            <a:r>
              <a:rPr lang="en-US" b="0" dirty="0" smtClean="0"/>
              <a:t> </a:t>
            </a:r>
            <a:r>
              <a:rPr lang="en-US" b="0" dirty="0" err="1" smtClean="0"/>
              <a:t>maken</a:t>
            </a:r>
            <a:r>
              <a:rPr lang="en-US" b="0" dirty="0" smtClean="0"/>
              <a:t>.</a:t>
            </a:r>
          </a:p>
          <a:p>
            <a:endParaRPr lang="nl-NL" dirty="0" smtClean="0"/>
          </a:p>
        </p:txBody>
      </p:sp>
    </p:spTree>
    <p:extLst>
      <p:ext uri="{BB962C8B-B14F-4D97-AF65-F5344CB8AC3E}">
        <p14:creationId xmlns:p14="http://schemas.microsoft.com/office/powerpoint/2010/main" val="1142566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17755</TotalTime>
  <Words>2591</Words>
  <Application>Microsoft Office PowerPoint</Application>
  <PresentationFormat>On-screen Show (4:3)</PresentationFormat>
  <Paragraphs>332</Paragraphs>
  <Slides>19</Slides>
  <Notes>18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Helvetica Neue</vt:lpstr>
      <vt:lpstr>Helvetica Neue Light</vt:lpstr>
      <vt:lpstr>Wingdings</vt:lpstr>
      <vt:lpstr>Office Theme</vt:lpstr>
      <vt:lpstr>Course  Databases</vt:lpstr>
      <vt:lpstr>Onderwerpen</vt:lpstr>
      <vt:lpstr>Rapporteren van informatie</vt:lpstr>
      <vt:lpstr>Rapporteren van informatie</vt:lpstr>
      <vt:lpstr>Rapporteren van informatie</vt:lpstr>
      <vt:lpstr>Data verzamelen</vt:lpstr>
      <vt:lpstr>Data verzamelen</vt:lpstr>
      <vt:lpstr>Business Intelligence (BI)</vt:lpstr>
      <vt:lpstr>Data Visualization</vt:lpstr>
      <vt:lpstr>Data Visualization</vt:lpstr>
      <vt:lpstr>Data Visualization</vt:lpstr>
      <vt:lpstr>Data Visualization</vt:lpstr>
      <vt:lpstr>Data Visualization</vt:lpstr>
      <vt:lpstr>Key Performance Indicator (KPI)</vt:lpstr>
      <vt:lpstr>Key Performance Indicator (KPI)</vt:lpstr>
      <vt:lpstr>Key Performance Indicator (KPI)</vt:lpstr>
      <vt:lpstr>Dashboards</vt:lpstr>
      <vt:lpstr>Opdracht</vt:lpstr>
      <vt:lpstr>Links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nbnm</dc:creator>
  <cp:lastModifiedBy>Misja Nabben</cp:lastModifiedBy>
  <cp:revision>564</cp:revision>
  <dcterms:created xsi:type="dcterms:W3CDTF">2015-07-08T04:47:01Z</dcterms:created>
  <dcterms:modified xsi:type="dcterms:W3CDTF">2016-12-19T11:31:24Z</dcterms:modified>
</cp:coreProperties>
</file>

<file path=docProps/thumbnail.jpeg>
</file>